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omments/comment1.xml" ContentType="application/vnd.openxmlformats-officedocument.presentationml.comment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4726" r:id="rId2"/>
  </p:sldMasterIdLst>
  <p:notesMasterIdLst>
    <p:notesMasterId r:id="rId37"/>
  </p:notesMasterIdLst>
  <p:handoutMasterIdLst>
    <p:handoutMasterId r:id="rId38"/>
  </p:handoutMasterIdLst>
  <p:sldIdLst>
    <p:sldId id="292" r:id="rId3"/>
    <p:sldId id="368" r:id="rId4"/>
    <p:sldId id="603" r:id="rId5"/>
    <p:sldId id="604" r:id="rId6"/>
    <p:sldId id="605" r:id="rId7"/>
    <p:sldId id="606" r:id="rId8"/>
    <p:sldId id="619" r:id="rId9"/>
    <p:sldId id="620" r:id="rId10"/>
    <p:sldId id="616" r:id="rId11"/>
    <p:sldId id="621" r:id="rId12"/>
    <p:sldId id="607" r:id="rId13"/>
    <p:sldId id="608" r:id="rId14"/>
    <p:sldId id="610" r:id="rId15"/>
    <p:sldId id="612" r:id="rId16"/>
    <p:sldId id="613" r:id="rId17"/>
    <p:sldId id="614" r:id="rId18"/>
    <p:sldId id="615" r:id="rId19"/>
    <p:sldId id="622" r:id="rId20"/>
    <p:sldId id="623" r:id="rId21"/>
    <p:sldId id="624" r:id="rId22"/>
    <p:sldId id="598" r:id="rId23"/>
    <p:sldId id="599" r:id="rId24"/>
    <p:sldId id="617" r:id="rId25"/>
    <p:sldId id="625" r:id="rId26"/>
    <p:sldId id="626" r:id="rId27"/>
    <p:sldId id="627" r:id="rId28"/>
    <p:sldId id="618" r:id="rId29"/>
    <p:sldId id="628" r:id="rId30"/>
    <p:sldId id="629" r:id="rId31"/>
    <p:sldId id="630" r:id="rId32"/>
    <p:sldId id="631" r:id="rId33"/>
    <p:sldId id="632" r:id="rId34"/>
    <p:sldId id="633" r:id="rId35"/>
    <p:sldId id="636" r:id="rId36"/>
  </p:sldIdLst>
  <p:sldSz cx="9144000" cy="6858000" type="letter"/>
  <p:notesSz cx="6946900" cy="9220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3">
          <p15:clr>
            <a:srgbClr val="A4A3A4"/>
          </p15:clr>
        </p15:guide>
        <p15:guide id="2" pos="218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e Pennington's" initials="T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00"/>
    <a:srgbClr val="99FF66"/>
    <a:srgbClr val="000000"/>
    <a:srgbClr val="996633"/>
    <a:srgbClr val="FF3300"/>
    <a:srgbClr val="008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3" autoAdjust="0"/>
    <p:restoredTop sz="82972" autoAdjust="0"/>
  </p:normalViewPr>
  <p:slideViewPr>
    <p:cSldViewPr snapToObjects="1">
      <p:cViewPr varScale="1">
        <p:scale>
          <a:sx n="108" d="100"/>
          <a:sy n="108" d="100"/>
        </p:scale>
        <p:origin x="684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4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2"/>
    </p:cViewPr>
  </p:sorterViewPr>
  <p:notesViewPr>
    <p:cSldViewPr snapToObjects="1">
      <p:cViewPr varScale="1">
        <p:scale>
          <a:sx n="98" d="100"/>
          <a:sy n="98" d="100"/>
        </p:scale>
        <p:origin x="1752" y="72"/>
      </p:cViewPr>
      <p:guideLst>
        <p:guide orient="horz" pos="2903"/>
        <p:guide pos="218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commentAuthors" Target="commentAuthor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45" Type="http://schemas.openxmlformats.org/officeDocument/2006/relationships/customXml" Target="../customXml/item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customXml" Target="../customXml/item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handoutMaster" Target="handoutMasters/handoutMaster1.xml"/><Relationship Id="rId46" Type="http://schemas.openxmlformats.org/officeDocument/2006/relationships/customXml" Target="../customXml/item3.xml"/><Relationship Id="rId20" Type="http://schemas.openxmlformats.org/officeDocument/2006/relationships/slide" Target="slides/slide18.xml"/><Relationship Id="rId41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6-19T22:52:50.269" idx="1">
    <p:pos x="10" y="10"/>
    <p:text/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D53A765E-573B-4CF6-42CF-5C7D358ED4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809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9263" tIns="44630" rIns="89263" bIns="44630" numCol="1" anchor="t" anchorCtr="0" compatLnSpc="1">
            <a:prstTxWarp prst="textNoShape">
              <a:avLst/>
            </a:prstTxWarp>
            <a:spAutoFit/>
          </a:bodyPr>
          <a:lstStyle>
            <a:lvl1pPr defTabSz="894074">
              <a:defRPr sz="1200" b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9607F3C5-E792-A2E2-A116-E5710BFD48A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729413" y="0"/>
            <a:ext cx="1793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9263" tIns="44630" rIns="89263" bIns="44630" numCol="1" anchor="t" anchorCtr="0" compatLnSpc="1">
            <a:prstTxWarp prst="textNoShape">
              <a:avLst/>
            </a:prstTxWarp>
            <a:spAutoFit/>
          </a:bodyPr>
          <a:lstStyle>
            <a:lvl1pPr algn="r" defTabSz="894074">
              <a:defRPr sz="1200" b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>
            <a:extLst>
              <a:ext uri="{FF2B5EF4-FFF2-40B4-BE49-F238E27FC236}">
                <a16:creationId xmlns:a16="http://schemas.microsoft.com/office/drawing/2014/main" id="{403F3A1C-A037-377F-2518-15C4E6AD798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59850"/>
            <a:ext cx="1809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9263" tIns="44630" rIns="89263" bIns="44630" numCol="1" anchor="b" anchorCtr="0" compatLnSpc="1">
            <a:prstTxWarp prst="textNoShape">
              <a:avLst/>
            </a:prstTxWarp>
            <a:spAutoFit/>
          </a:bodyPr>
          <a:lstStyle>
            <a:lvl1pPr defTabSz="894074">
              <a:defRPr sz="1200" b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>
            <a:extLst>
              <a:ext uri="{FF2B5EF4-FFF2-40B4-BE49-F238E27FC236}">
                <a16:creationId xmlns:a16="http://schemas.microsoft.com/office/drawing/2014/main" id="{5758C096-04E1-4F96-8929-9ECE311963F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542088" y="8959850"/>
            <a:ext cx="3667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9263" tIns="44630" rIns="89263" bIns="44630" numCol="1" anchor="b" anchorCtr="0" compatLnSpc="1">
            <a:prstTxWarp prst="textNoShape">
              <a:avLst/>
            </a:prstTxWarp>
            <a:spAutoFit/>
          </a:bodyPr>
          <a:lstStyle>
            <a:lvl1pPr algn="r" defTabSz="893763">
              <a:defRPr sz="1200" b="1"/>
            </a:lvl1pPr>
          </a:lstStyle>
          <a:p>
            <a:fld id="{A03463CD-D0DE-410A-8812-3A31E855A8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2AA3AB32-645F-0D31-5C8D-A834B2C82D4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809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9263" tIns="44630" rIns="89263" bIns="44630" numCol="1" anchor="t" anchorCtr="0" compatLnSpc="1">
            <a:prstTxWarp prst="textNoShape">
              <a:avLst/>
            </a:prstTxWarp>
            <a:spAutoFit/>
          </a:bodyPr>
          <a:lstStyle>
            <a:lvl1pPr defTabSz="894074">
              <a:defRPr sz="1200" b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E2DA02E5-0004-C3FE-7D32-E54EA346736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729413" y="0"/>
            <a:ext cx="1793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9263" tIns="44630" rIns="89263" bIns="44630" numCol="1" anchor="t" anchorCtr="0" compatLnSpc="1">
            <a:prstTxWarp prst="textNoShape">
              <a:avLst/>
            </a:prstTxWarp>
            <a:spAutoFit/>
          </a:bodyPr>
          <a:lstStyle>
            <a:lvl1pPr algn="r" defTabSz="894074">
              <a:defRPr sz="1200" b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B25C22B7-3840-7504-0DA8-D9D7B1BCCE6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3950" y="669925"/>
            <a:ext cx="4668838" cy="35036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4139560A-4D14-36AE-4111-D05B6349EE3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1700" y="4394200"/>
            <a:ext cx="2665413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9263" tIns="44630" rIns="89263" bIns="4463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A32D7E99-4BB0-EE9F-2D88-081998A0CB8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59850"/>
            <a:ext cx="1809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9263" tIns="44630" rIns="89263" bIns="44630" numCol="1" anchor="b" anchorCtr="0" compatLnSpc="1">
            <a:prstTxWarp prst="textNoShape">
              <a:avLst/>
            </a:prstTxWarp>
            <a:spAutoFit/>
          </a:bodyPr>
          <a:lstStyle>
            <a:lvl1pPr defTabSz="894074">
              <a:defRPr sz="1200" b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>
            <a:extLst>
              <a:ext uri="{FF2B5EF4-FFF2-40B4-BE49-F238E27FC236}">
                <a16:creationId xmlns:a16="http://schemas.microsoft.com/office/drawing/2014/main" id="{728AC5B1-169A-D651-0E6D-984DF63BFA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542088" y="8959850"/>
            <a:ext cx="3667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9263" tIns="44630" rIns="89263" bIns="44630" numCol="1" anchor="b" anchorCtr="0" compatLnSpc="1">
            <a:prstTxWarp prst="textNoShape">
              <a:avLst/>
            </a:prstTxWarp>
            <a:spAutoFit/>
          </a:bodyPr>
          <a:lstStyle>
            <a:lvl1pPr algn="r" defTabSz="893763">
              <a:defRPr sz="1200" b="1"/>
            </a:lvl1pPr>
          </a:lstStyle>
          <a:p>
            <a:fld id="{6464E7B3-B2FA-4D84-B868-E2C5D2E40EB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46346BB7-64EC-7370-0F8E-5E536DFA76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3">
            <a:extLst>
              <a:ext uri="{FF2B5EF4-FFF2-40B4-BE49-F238E27FC236}">
                <a16:creationId xmlns:a16="http://schemas.microsoft.com/office/drawing/2014/main" id="{A8D23991-A324-7464-D699-B30EB1C0E7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1700" y="4394200"/>
            <a:ext cx="179388" cy="2746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3556" name="Slide Number Placeholder 1">
            <a:extLst>
              <a:ext uri="{FF2B5EF4-FFF2-40B4-BE49-F238E27FC236}">
                <a16:creationId xmlns:a16="http://schemas.microsoft.com/office/drawing/2014/main" id="{5F26D77C-ED68-F9EC-5F78-AB4BF19664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F91201D-B62D-4037-B9BF-B66C516F1417}" type="slidenum">
              <a:rPr lang="en-US" altLang="en-US" sz="1200"/>
              <a:pPr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CAE55D28-97D1-95BF-40CC-281BCCF691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16C3F1FE-B050-238D-0A2B-5DBC661FFC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1700" y="4394200"/>
            <a:ext cx="179388" cy="2746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5604" name="Slide Number Placeholder 1">
            <a:extLst>
              <a:ext uri="{FF2B5EF4-FFF2-40B4-BE49-F238E27FC236}">
                <a16:creationId xmlns:a16="http://schemas.microsoft.com/office/drawing/2014/main" id="{4E1B9EFD-09DD-EAB7-5C70-F04F78586AF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A36A876-CB7C-4867-A245-9FFC6D712312}" type="slidenum">
              <a:rPr lang="en-US" altLang="en-US" sz="1200"/>
              <a:pPr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100E14A5-B044-5533-CECA-94217942A5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CE29A69C-7717-07E7-7CA2-8B75C962BE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-Compare the middle 1/3 of each of the profiles.  Accentuate the quality spread in the “marking philosophy” profile</a:t>
            </a:r>
          </a:p>
          <a:p>
            <a:r>
              <a:rPr lang="en-US" altLang="en-US"/>
              <a:t>-The argument that the “Marking Philosophy” profile looks better because it has more reports in it is not a supportable argument.  Historical data clearly shows that the longer someone writes to a profile the more narrow it becomes—meaning, reports get closer together and more are stacked on top of one another.</a:t>
            </a:r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8A76BEE5-DA55-8CD5-7EA6-A15C77BC8C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6CAC521-6CB2-4E0E-BA3B-3AB4ECC881CC}" type="slidenum">
              <a:rPr lang="en-US" altLang="en-US" sz="1200"/>
              <a:pPr/>
              <a:t>8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62A66637-2A19-55CF-F5F2-9C27ADE54FC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35413" y="8756650"/>
            <a:ext cx="3009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26" tIns="46113" rIns="92226" bIns="46113" anchor="b"/>
          <a:lstStyle>
            <a:lvl1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A6AF5A1A-4110-453C-8051-8EEE6DCE0BC9}" type="slidenum">
              <a:rPr lang="en-US" altLang="en-US" sz="1200">
                <a:cs typeface="Arial" panose="020B0604020202020204" pitchFamily="34" charset="0"/>
              </a:rPr>
              <a:pPr algn="r"/>
              <a:t>22</a:t>
            </a:fld>
            <a:endParaRPr lang="en-US" altLang="en-US" sz="1200">
              <a:cs typeface="Arial" panose="020B0604020202020204" pitchFamily="34" charset="0"/>
            </a:endParaRPr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10054744-4D29-6452-0480-86164F8732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200" y="187325"/>
            <a:ext cx="6821488" cy="5118100"/>
          </a:xfrm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3D60F2B4-5D1A-CB28-599E-5F6DE236FB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0650" y="5403850"/>
            <a:ext cx="6948488" cy="4165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26" tIns="46113" rIns="92226" bIns="46113"/>
          <a:lstStyle/>
          <a:p>
            <a:pPr eaLnBrk="1" hangingPunct="1">
              <a:lnSpc>
                <a:spcPct val="80000"/>
              </a:lnSpc>
            </a:pPr>
            <a:r>
              <a:rPr lang="en-US" altLang="en-US" sz="900"/>
              <a:t>1</a:t>
            </a:r>
            <a:r>
              <a:rPr lang="en-US" altLang="en-US" sz="900" u="sng"/>
              <a:t>. Attribute Marks</a:t>
            </a:r>
            <a:r>
              <a:rPr lang="en-US" altLang="en-US" sz="900"/>
              <a:t>:  Being able to break out a Marine’s strength and weaknesses is critical to the selection process.  Additionally, it is the only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900"/>
              <a:t>reason that attribute marks are on the MBS.</a:t>
            </a:r>
          </a:p>
          <a:p>
            <a:pPr eaLnBrk="1" hangingPunct="1">
              <a:lnSpc>
                <a:spcPct val="80000"/>
              </a:lnSpc>
            </a:pPr>
            <a:endParaRPr lang="en-US" altLang="en-US" sz="900"/>
          </a:p>
          <a:p>
            <a:pPr eaLnBrk="1" hangingPunct="1">
              <a:lnSpc>
                <a:spcPct val="80000"/>
              </a:lnSpc>
            </a:pPr>
            <a:r>
              <a:rPr lang="en-US" altLang="en-US" sz="900"/>
              <a:t>2</a:t>
            </a:r>
            <a:r>
              <a:rPr lang="en-US" altLang="en-US" sz="900" u="sng"/>
              <a:t>. RS Profile Size</a:t>
            </a:r>
            <a:r>
              <a:rPr lang="en-US" altLang="en-US" sz="900"/>
              <a:t>:  RS profiles are not created equal.  RS profiles can be small, large, accurate, skewed, expanded, narrow, etc…RS profiles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900"/>
              <a:t>have a direct correlation with relative value.  If you are going to assume that the relative value of a report is accurate, then you HAVE to ensure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900"/>
              <a:t>that the data feeding relative value is accurate.  If an RS’ profile is small, narrow, or skewed, then the RV of the fitness reports in that same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900"/>
              <a:t>profile is going to be highly unreliable.  That is important to know when you are making general assumptions about the metrics that a specific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900"/>
              <a:t>report is giving you.</a:t>
            </a:r>
          </a:p>
          <a:p>
            <a:pPr eaLnBrk="1" hangingPunct="1">
              <a:lnSpc>
                <a:spcPct val="80000"/>
              </a:lnSpc>
            </a:pPr>
            <a:endParaRPr lang="en-US" altLang="en-US" sz="900"/>
          </a:p>
          <a:p>
            <a:pPr eaLnBrk="1" hangingPunct="1">
              <a:lnSpc>
                <a:spcPct val="80000"/>
              </a:lnSpc>
            </a:pPr>
            <a:r>
              <a:rPr lang="en-US" altLang="en-US" sz="900"/>
              <a:t>3</a:t>
            </a:r>
            <a:r>
              <a:rPr lang="en-US" altLang="en-US" sz="900" u="sng"/>
              <a:t>. RS Avg</a:t>
            </a:r>
            <a:r>
              <a:rPr lang="en-US" altLang="en-US" sz="900"/>
              <a:t>:  The only way to know the worth of an attribute mark is to know if it is a below average, average, or above average mark for the RS. 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900"/>
              <a:t>Before you can know if something is below average or above average is to first know what average is.  Since RS marking philosophies are not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900"/>
              <a:t>standardized, you have to find the average for each RS.  The RS’ Avg column gives you that information.  Given the numerical values of each of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900"/>
              <a:t>the grades you can assign an attribute (A =1, B=2, C=3, D=4…), you can figure out an RS’ marking philosophy.  (e.g., LtCol Stickler’s RS Avg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900"/>
              <a:t>is 2.25; that means on any given report within the provided profile LtCol Sticker assigned 3/4 of the attribute marks the letter grade B, and the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900"/>
              <a:t>other 1/4 the letter grade C).  If LtCol Stickler assigned an attribute mark of E to a fitness report in the above profile, that mark should stand out to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900"/>
              <a:t>anyone who sees it on the associated Marine’s MBS.  As with all things related to fitness reports, a single high attribute mark for judgement does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900"/>
              <a:t>not mean that a Marine’s judgement is superior to their peers.  If over multiple reports the MRO’s marks for judgement are superior to their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900"/>
              <a:t>peers, then it would be safe to assume that the MRO’s judgement is actually superior to their peers.</a:t>
            </a:r>
          </a:p>
          <a:p>
            <a:pPr eaLnBrk="1" hangingPunct="1">
              <a:lnSpc>
                <a:spcPct val="80000"/>
              </a:lnSpc>
            </a:pPr>
            <a:endParaRPr lang="en-US" altLang="en-US" sz="900"/>
          </a:p>
          <a:p>
            <a:pPr eaLnBrk="1" hangingPunct="1">
              <a:lnSpc>
                <a:spcPct val="80000"/>
              </a:lnSpc>
            </a:pPr>
            <a:r>
              <a:rPr lang="en-US" altLang="en-US" sz="900"/>
              <a:t>4. </a:t>
            </a:r>
            <a:r>
              <a:rPr lang="en-US" altLang="en-US" sz="900" u="sng"/>
              <a:t>Profile Range</a:t>
            </a:r>
            <a:r>
              <a:rPr lang="en-US" altLang="en-US" sz="900"/>
              <a:t>:  One of the quickest ways to determine if RV is completely unreliable is to find the range of an RS’ profile.  Narrow profiles,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900"/>
              <a:t>generally ranging from .4 to 1, are most often inaccurate profiles that project unreliable RV’s.  The reason that narrow profiles project inaccurate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900"/>
              <a:t>RV’s is because the profiles do not show quality spread—they simply show if one Marine is higher than another Marine in a specific profile.  The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900"/>
              <a:t>PROBLEM with that is that boards members do not look at a single RS’ profile—they NEED quality spread.</a:t>
            </a:r>
          </a:p>
          <a:p>
            <a:pPr eaLnBrk="1" hangingPunct="1">
              <a:lnSpc>
                <a:spcPct val="80000"/>
              </a:lnSpc>
            </a:pPr>
            <a:endParaRPr lang="en-US" altLang="en-US" sz="900"/>
          </a:p>
          <a:p>
            <a:pPr eaLnBrk="1" hangingPunct="1">
              <a:lnSpc>
                <a:spcPct val="80000"/>
              </a:lnSpc>
            </a:pPr>
            <a:r>
              <a:rPr lang="en-US" altLang="en-US" sz="900"/>
              <a:t>5. </a:t>
            </a:r>
            <a:r>
              <a:rPr lang="en-US" altLang="en-US" sz="900" u="sng"/>
              <a:t>RPT’s at High</a:t>
            </a:r>
            <a:r>
              <a:rPr lang="en-US" altLang="en-US" sz="900"/>
              <a:t>:  Multiple reports at the RS High can GREATLY skew an RS’ profile.  It is critical that a board member be able to identify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900"/>
              <a:t>a skewed profile.  If you see a number larger than one in the RPT at High box, be mindful that RV may not be accurate.  The higher the number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900"/>
              <a:t>the higher the likelihood that the report’s RV is unreliable.</a:t>
            </a:r>
          </a:p>
        </p:txBody>
      </p:sp>
      <p:sp>
        <p:nvSpPr>
          <p:cNvPr id="48133" name="Slide Number Placeholder 1">
            <a:extLst>
              <a:ext uri="{FF2B5EF4-FFF2-40B4-BE49-F238E27FC236}">
                <a16:creationId xmlns:a16="http://schemas.microsoft.com/office/drawing/2014/main" id="{6B6A8117-4858-8954-7E54-9F91E1B85F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9BC783-E207-46E0-94AD-34E553291C0B}" type="slidenum">
              <a:rPr lang="en-US" altLang="en-US" sz="1200"/>
              <a:pPr/>
              <a:t>22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>
            <a:extLst>
              <a:ext uri="{FF2B5EF4-FFF2-40B4-BE49-F238E27FC236}">
                <a16:creationId xmlns:a16="http://schemas.microsoft.com/office/drawing/2014/main" id="{0D471CAB-E89A-180E-7F73-ADE0E721B3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>
            <a:extLst>
              <a:ext uri="{FF2B5EF4-FFF2-40B4-BE49-F238E27FC236}">
                <a16:creationId xmlns:a16="http://schemas.microsoft.com/office/drawing/2014/main" id="{6E0CCB10-DF95-0452-0982-01CA18638A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1700" y="4394200"/>
            <a:ext cx="179388" cy="2746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60420" name="Slide Number Placeholder 1">
            <a:extLst>
              <a:ext uri="{FF2B5EF4-FFF2-40B4-BE49-F238E27FC236}">
                <a16:creationId xmlns:a16="http://schemas.microsoft.com/office/drawing/2014/main" id="{97A092EF-6E65-B849-F483-F559584FDB9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93763"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937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B65FFB-808B-4B68-A862-5DB4BA588599}" type="slidenum">
              <a:rPr lang="en-US" altLang="en-US" sz="1200">
                <a:solidFill>
                  <a:srgbClr val="000000"/>
                </a:solidFill>
              </a:rPr>
              <a:pPr/>
              <a:t>33</a:t>
            </a:fld>
            <a:endParaRPr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file:///O:\Graphics\BRIEFS\CSSARS\pics&amp;logos\redbar.JPG" TargetMode="External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file:///O:\Graphics\BRIEFS\CSSARS\pics&amp;logos\redbar.JPG" TargetMode="External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O:\Graphics\BRIEFS\CSSARS\pics&amp;logos\redbar.JPG">
            <a:extLst>
              <a:ext uri="{FF2B5EF4-FFF2-40B4-BE49-F238E27FC236}">
                <a16:creationId xmlns:a16="http://schemas.microsoft.com/office/drawing/2014/main" id="{599F0B28-2376-C50C-7D3E-DDF622EACD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92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0" y="2286000"/>
            <a:ext cx="6629400" cy="1143000"/>
          </a:xfrm>
          <a:effectLst/>
        </p:spPr>
        <p:txBody>
          <a:bodyPr/>
          <a:lstStyle>
            <a:lvl1pPr>
              <a:defRPr sz="4400" i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43434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41254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44B8B69-8D6D-CBBD-1B04-9051C159E5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34200" y="658813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3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60CB973-BCB8-5309-A708-0752A000F3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34200" y="658813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741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 descr="O:\Graphics\BRIEFS\CSSARS\pics&amp;logos\redbar.JPG">
            <a:extLst>
              <a:ext uri="{FF2B5EF4-FFF2-40B4-BE49-F238E27FC236}">
                <a16:creationId xmlns:a16="http://schemas.microsoft.com/office/drawing/2014/main" id="{932DB8B9-6420-746F-3958-EB639992A6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92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0" y="2286000"/>
            <a:ext cx="6629400" cy="1143000"/>
          </a:xfrm>
          <a:effectLst/>
        </p:spPr>
        <p:txBody>
          <a:bodyPr/>
          <a:lstStyle>
            <a:lvl1pPr>
              <a:defRPr sz="4400" i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43434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702167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8100"/>
            <a:ext cx="6781800" cy="533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F0000"/>
              </a:buClr>
              <a:buFont typeface="Wingdings" pitchFamily="2" charset="2"/>
              <a:buChar char="Ø"/>
              <a:defRPr/>
            </a:lvl1pPr>
            <a:lvl2pPr>
              <a:buClr>
                <a:srgbClr val="FF0000"/>
              </a:buClr>
              <a:buSzPct val="105000"/>
              <a:buFont typeface="Arial" pitchFamily="34" charset="0"/>
              <a:buChar char="•"/>
              <a:defRPr/>
            </a:lvl2pPr>
            <a:lvl3pPr>
              <a:buClr>
                <a:srgbClr val="FF0000"/>
              </a:buClr>
              <a:buSzPct val="80000"/>
              <a:buFont typeface="Courier New" pitchFamily="49" charset="0"/>
              <a:buChar char="o"/>
              <a:defRPr/>
            </a:lvl3pPr>
            <a:lvl4pPr>
              <a:buClr>
                <a:srgbClr val="FF0000"/>
              </a:buClr>
              <a:defRPr/>
            </a:lvl4pPr>
            <a:lvl5pPr>
              <a:buClr>
                <a:srgbClr val="FF000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E1CB98-49ED-40B3-CFF6-38B3357B5C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41165D0-DE90-46DC-AF51-E43A10714C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33862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FCEC36-B25C-6F3B-31B7-228DBB3A56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34200" y="658813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0DA6ED9-F8D5-1278-DFE4-B36B89782B2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62651EF-2253-4F48-A8AF-2241B7F5B2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2015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2588" y="0"/>
            <a:ext cx="6781800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114800"/>
          </a:xfrm>
        </p:spPr>
        <p:txBody>
          <a:bodyPr/>
          <a:lstStyle>
            <a:lvl1pPr>
              <a:buClr>
                <a:srgbClr val="FF0000"/>
              </a:buClr>
              <a:buFont typeface="Wingdings" pitchFamily="2" charset="2"/>
              <a:buChar char="Ø"/>
              <a:defRPr sz="2800"/>
            </a:lvl1pPr>
            <a:lvl2pPr>
              <a:buClr>
                <a:srgbClr val="FF0000"/>
              </a:buClr>
              <a:buSzPct val="105000"/>
              <a:buFont typeface="Arial" pitchFamily="34" charset="0"/>
              <a:buChar char="•"/>
              <a:defRPr sz="2400"/>
            </a:lvl2pPr>
            <a:lvl3pPr>
              <a:buClr>
                <a:srgbClr val="FF0000"/>
              </a:buClr>
              <a:buSzPct val="80000"/>
              <a:buFont typeface="Courier New" pitchFamily="49" charset="0"/>
              <a:buChar char="o"/>
              <a:defRPr sz="2000"/>
            </a:lvl3pPr>
            <a:lvl4pPr>
              <a:buClr>
                <a:srgbClr val="FF0000"/>
              </a:buClr>
              <a:defRPr sz="1800"/>
            </a:lvl4pPr>
            <a:lvl5pPr>
              <a:buClr>
                <a:srgbClr val="FF000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4388" y="1600200"/>
            <a:ext cx="3810000" cy="4114800"/>
          </a:xfrm>
        </p:spPr>
        <p:txBody>
          <a:bodyPr/>
          <a:lstStyle>
            <a:lvl1pPr>
              <a:buClr>
                <a:srgbClr val="FF0000"/>
              </a:buClr>
              <a:buFont typeface="Wingdings" pitchFamily="2" charset="2"/>
              <a:buChar char="Ø"/>
              <a:defRPr sz="2800"/>
            </a:lvl1pPr>
            <a:lvl2pPr>
              <a:buClr>
                <a:srgbClr val="FF0000"/>
              </a:buClr>
              <a:buSzPct val="105000"/>
              <a:buFont typeface="Arial" pitchFamily="34" charset="0"/>
              <a:buChar char="•"/>
              <a:defRPr sz="2400"/>
            </a:lvl2pPr>
            <a:lvl3pPr>
              <a:buClr>
                <a:srgbClr val="FF0000"/>
              </a:buClr>
              <a:buSzPct val="80000"/>
              <a:buFont typeface="Courier New" pitchFamily="49" charset="0"/>
              <a:buChar char="o"/>
              <a:defRPr sz="2000"/>
            </a:lvl3pPr>
            <a:lvl4pPr>
              <a:buClr>
                <a:srgbClr val="FF0000"/>
              </a:buClr>
              <a:defRPr sz="1800"/>
            </a:lvl4pPr>
            <a:lvl5pPr>
              <a:buClr>
                <a:srgbClr val="FF000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4FA708-32FE-9D9A-CDD0-586DBDF809F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AA9F141-6B3D-45D1-A894-7C622F0177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8462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C40641A-9C17-7E3F-B8E5-BDB97EB0E5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34200" y="658813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97866A1D-17B4-A396-A7EE-C6350BB95F8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E05941-2720-49E3-BC9C-AF28E4545A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9150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8100"/>
            <a:ext cx="6781800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C2964B8-CB18-262D-D3BB-5DA26D490C8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EF0D020-EE6F-42D0-9DA1-CC815372B6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84630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7764EC0A-69AD-2C81-8893-316F13C72A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7408356-881F-4664-A489-CAF065921C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1128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buClr>
                <a:srgbClr val="FF0000"/>
              </a:buClr>
              <a:buFont typeface="Wingdings" pitchFamily="2" charset="2"/>
              <a:buChar char="Ø"/>
              <a:defRPr sz="3200"/>
            </a:lvl1pPr>
            <a:lvl2pPr>
              <a:buClr>
                <a:srgbClr val="FF0000"/>
              </a:buClr>
              <a:buSzPct val="105000"/>
              <a:buFont typeface="Arial" pitchFamily="34" charset="0"/>
              <a:buChar char="•"/>
              <a:defRPr sz="2800"/>
            </a:lvl2pPr>
            <a:lvl3pPr>
              <a:buClr>
                <a:srgbClr val="FF0000"/>
              </a:buClr>
              <a:buSzPct val="80000"/>
              <a:buFont typeface="Courier New" pitchFamily="49" charset="0"/>
              <a:buChar char="o"/>
              <a:defRPr sz="2400"/>
            </a:lvl3pPr>
            <a:lvl4pPr>
              <a:buClr>
                <a:srgbClr val="FF0000"/>
              </a:buClr>
              <a:defRPr sz="2000"/>
            </a:lvl4pPr>
            <a:lvl5pPr>
              <a:buClr>
                <a:srgbClr val="FF0000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3BECF9-D2E4-4112-888D-5EEE2D7F1B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34200" y="658813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4B48D-9F88-DE68-E729-C1FBC13AC16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71CF1A-4148-4E9B-8841-37B7D82420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9519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8100"/>
            <a:ext cx="6781800" cy="533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F0000"/>
              </a:buClr>
              <a:buFont typeface="Wingdings" pitchFamily="2" charset="2"/>
              <a:buChar char="Ø"/>
              <a:defRPr/>
            </a:lvl1pPr>
            <a:lvl2pPr>
              <a:buClr>
                <a:srgbClr val="FF0000"/>
              </a:buClr>
              <a:buSzPct val="105000"/>
              <a:buFont typeface="Arial" pitchFamily="34" charset="0"/>
              <a:buChar char="•"/>
              <a:defRPr/>
            </a:lvl2pPr>
            <a:lvl3pPr>
              <a:buClr>
                <a:srgbClr val="FF0000"/>
              </a:buClr>
              <a:buSzPct val="80000"/>
              <a:buFont typeface="Courier New" pitchFamily="49" charset="0"/>
              <a:buChar char="o"/>
              <a:defRPr/>
            </a:lvl3pPr>
            <a:lvl4pPr>
              <a:buClr>
                <a:srgbClr val="FF0000"/>
              </a:buClr>
              <a:defRPr/>
            </a:lvl4pPr>
            <a:lvl5pPr>
              <a:buClr>
                <a:srgbClr val="FF000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42615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67BE33-A9A6-6B81-0D25-66DC322CFE9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804DB43-288D-4E18-B1F6-46CA201928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99551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6D3C46B-2F35-CC74-44BC-96A3669C91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34200" y="658813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3B7F22C-2094-0920-CB9F-5421CFC5219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4804AB-E62F-4E01-83EB-0D828CFE26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16550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A836626-F215-C0F3-DE77-A2E0988B07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34200" y="658813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6EE6493-149D-2571-6383-70AC6446E1F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F61E11-BCD9-4458-800C-EBF9336C35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3033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B2E6069-60F9-8363-4352-ABB0E44BCA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34200" y="658813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417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2588" y="0"/>
            <a:ext cx="6781800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114800"/>
          </a:xfrm>
        </p:spPr>
        <p:txBody>
          <a:bodyPr/>
          <a:lstStyle>
            <a:lvl1pPr>
              <a:buClr>
                <a:srgbClr val="FF0000"/>
              </a:buClr>
              <a:buFont typeface="Wingdings" pitchFamily="2" charset="2"/>
              <a:buChar char="Ø"/>
              <a:defRPr sz="2800"/>
            </a:lvl1pPr>
            <a:lvl2pPr>
              <a:buClr>
                <a:srgbClr val="FF0000"/>
              </a:buClr>
              <a:buSzPct val="105000"/>
              <a:buFont typeface="Arial" pitchFamily="34" charset="0"/>
              <a:buChar char="•"/>
              <a:defRPr sz="2400"/>
            </a:lvl2pPr>
            <a:lvl3pPr>
              <a:buClr>
                <a:srgbClr val="FF0000"/>
              </a:buClr>
              <a:buSzPct val="80000"/>
              <a:buFont typeface="Courier New" pitchFamily="49" charset="0"/>
              <a:buChar char="o"/>
              <a:defRPr sz="2000"/>
            </a:lvl3pPr>
            <a:lvl4pPr>
              <a:buClr>
                <a:srgbClr val="FF0000"/>
              </a:buClr>
              <a:defRPr sz="1800"/>
            </a:lvl4pPr>
            <a:lvl5pPr>
              <a:buClr>
                <a:srgbClr val="FF000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4388" y="1600200"/>
            <a:ext cx="3810000" cy="4114800"/>
          </a:xfrm>
        </p:spPr>
        <p:txBody>
          <a:bodyPr/>
          <a:lstStyle>
            <a:lvl1pPr>
              <a:buClr>
                <a:srgbClr val="FF0000"/>
              </a:buClr>
              <a:buFont typeface="Wingdings" pitchFamily="2" charset="2"/>
              <a:buChar char="Ø"/>
              <a:defRPr sz="2800"/>
            </a:lvl1pPr>
            <a:lvl2pPr>
              <a:buClr>
                <a:srgbClr val="FF0000"/>
              </a:buClr>
              <a:buSzPct val="105000"/>
              <a:buFont typeface="Arial" pitchFamily="34" charset="0"/>
              <a:buChar char="•"/>
              <a:defRPr sz="2400"/>
            </a:lvl2pPr>
            <a:lvl3pPr>
              <a:buClr>
                <a:srgbClr val="FF0000"/>
              </a:buClr>
              <a:buSzPct val="80000"/>
              <a:buFont typeface="Courier New" pitchFamily="49" charset="0"/>
              <a:buChar char="o"/>
              <a:defRPr sz="2000"/>
            </a:lvl3pPr>
            <a:lvl4pPr>
              <a:buClr>
                <a:srgbClr val="FF0000"/>
              </a:buClr>
              <a:defRPr sz="1800"/>
            </a:lvl4pPr>
            <a:lvl5pPr>
              <a:buClr>
                <a:srgbClr val="FF000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1063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6F2035C-82FA-5C78-9837-D665B35141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34200" y="658813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325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8100"/>
            <a:ext cx="6781800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79017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9189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buClr>
                <a:srgbClr val="FF0000"/>
              </a:buClr>
              <a:buFont typeface="Wingdings" pitchFamily="2" charset="2"/>
              <a:buChar char="Ø"/>
              <a:defRPr sz="3200"/>
            </a:lvl1pPr>
            <a:lvl2pPr>
              <a:buClr>
                <a:srgbClr val="FF0000"/>
              </a:buClr>
              <a:buSzPct val="105000"/>
              <a:buFont typeface="Arial" pitchFamily="34" charset="0"/>
              <a:buChar char="•"/>
              <a:defRPr sz="2800"/>
            </a:lvl2pPr>
            <a:lvl3pPr>
              <a:buClr>
                <a:srgbClr val="FF0000"/>
              </a:buClr>
              <a:buSzPct val="80000"/>
              <a:buFont typeface="Courier New" pitchFamily="49" charset="0"/>
              <a:buChar char="o"/>
              <a:defRPr sz="2400"/>
            </a:lvl3pPr>
            <a:lvl4pPr>
              <a:buClr>
                <a:srgbClr val="FF0000"/>
              </a:buClr>
              <a:defRPr sz="2000"/>
            </a:lvl4pPr>
            <a:lvl5pPr>
              <a:buClr>
                <a:srgbClr val="FF0000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6FEC8C-5EE0-C04A-1B97-7D2EFFC88F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34200" y="658813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681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9447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file:///C:\TEMP\Usmc.GIF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file:///C:\TEMP\bluebar.JPG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image" Target="file:///C:\TEMP\Usmc.GIF" TargetMode="Externa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file:///C:\TEMP\bluebar.JPG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F3B953A-402E-733F-F756-77F72DC5DF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0"/>
            <a:ext cx="6781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1" tIns="45710" rIns="91421" bIns="457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746F085-3BB0-FB5E-913A-83C2D6D589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93850"/>
            <a:ext cx="7772400" cy="450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1" tIns="45710" rIns="91421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28" name="Picture 9" descr="C:\TEMP\bluebar.JPG">
            <a:extLst>
              <a:ext uri="{FF2B5EF4-FFF2-40B4-BE49-F238E27FC236}">
                <a16:creationId xmlns:a16="http://schemas.microsoft.com/office/drawing/2014/main" id="{6E1FE01B-0C7C-A5FF-24FE-949F5BA72F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r:link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9144000" cy="24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0" descr="C:\TEMP\Usmc.GIF">
            <a:extLst>
              <a:ext uri="{FF2B5EF4-FFF2-40B4-BE49-F238E27FC236}">
                <a16:creationId xmlns:a16="http://schemas.microsoft.com/office/drawing/2014/main" id="{DD602D78-8790-2EAD-824D-F802A5527B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r:link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"/>
            <a:ext cx="1219200" cy="121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760" r:id="rId1"/>
    <p:sldLayoutId id="2147484755" r:id="rId2"/>
    <p:sldLayoutId id="2147484761" r:id="rId3"/>
    <p:sldLayoutId id="2147484756" r:id="rId4"/>
    <p:sldLayoutId id="2147484762" r:id="rId5"/>
    <p:sldLayoutId id="2147484757" r:id="rId6"/>
    <p:sldLayoutId id="2147484758" r:id="rId7"/>
    <p:sldLayoutId id="2147484763" r:id="rId8"/>
    <p:sldLayoutId id="2147484759" r:id="rId9"/>
    <p:sldLayoutId id="2147484764" r:id="rId10"/>
    <p:sldLayoutId id="214748476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FF0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FF00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FF00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FF00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FF0000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5000"/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80000"/>
        <a:buFont typeface="Courier New" panose="02070309020205020404" pitchFamily="49" charset="0"/>
        <a:buChar char="o"/>
        <a:defRPr sz="2400">
          <a:solidFill>
            <a:schemeClr val="tx1"/>
          </a:solidFill>
          <a:latin typeface="+mn-lt"/>
        </a:defRPr>
      </a:lvl3pPr>
      <a:lvl4pPr marL="1600200" indent="-231775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4EB409E-1129-9213-6207-B3520D9E4C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0"/>
            <a:ext cx="6781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1" tIns="45710" rIns="91421" bIns="457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DAAB5D7-2A70-EA39-6ED0-B022D4194F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93850"/>
            <a:ext cx="7772400" cy="450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1" tIns="45710" rIns="91421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7FCAFFD-7743-A3DB-0501-911F6B6AAFC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613" y="6496050"/>
            <a:ext cx="2185987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1" tIns="45710" rIns="91421" bIns="4571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 altLang="en-US"/>
              <a:t>Slide </a:t>
            </a:r>
            <a:fld id="{1C078C03-3058-434D-BFF3-57E5304E6852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2053" name="Picture 9" descr="C:\TEMP\bluebar.JPG">
            <a:extLst>
              <a:ext uri="{FF2B5EF4-FFF2-40B4-BE49-F238E27FC236}">
                <a16:creationId xmlns:a16="http://schemas.microsoft.com/office/drawing/2014/main" id="{B3727570-2586-A2FE-84C4-9E36EED495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r:link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9144000" cy="24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0" descr="C:\TEMP\Usmc.GIF">
            <a:extLst>
              <a:ext uri="{FF2B5EF4-FFF2-40B4-BE49-F238E27FC236}">
                <a16:creationId xmlns:a16="http://schemas.microsoft.com/office/drawing/2014/main" id="{F9B381E4-717D-18E3-530F-66AB94DAE9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r:link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"/>
            <a:ext cx="1219200" cy="121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766" r:id="rId1"/>
    <p:sldLayoutId id="2147484767" r:id="rId2"/>
    <p:sldLayoutId id="2147484768" r:id="rId3"/>
    <p:sldLayoutId id="2147484769" r:id="rId4"/>
    <p:sldLayoutId id="2147484770" r:id="rId5"/>
    <p:sldLayoutId id="2147484771" r:id="rId6"/>
    <p:sldLayoutId id="2147484772" r:id="rId7"/>
    <p:sldLayoutId id="2147484773" r:id="rId8"/>
    <p:sldLayoutId id="2147484774" r:id="rId9"/>
    <p:sldLayoutId id="2147484775" r:id="rId10"/>
    <p:sldLayoutId id="214748477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FF0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FF00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FF00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FF00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FF0000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5000"/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80000"/>
        <a:buFont typeface="Courier New" panose="02070309020205020404" pitchFamily="49" charset="0"/>
        <a:buChar char="o"/>
        <a:defRPr sz="2400">
          <a:solidFill>
            <a:schemeClr val="tx1"/>
          </a:solidFill>
          <a:latin typeface="+mn-lt"/>
        </a:defRPr>
      </a:lvl3pPr>
      <a:lvl4pPr marL="1600200" indent="-231775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>
            <a:extLst>
              <a:ext uri="{FF2B5EF4-FFF2-40B4-BE49-F238E27FC236}">
                <a16:creationId xmlns:a16="http://schemas.microsoft.com/office/drawing/2014/main" id="{5681B277-1B9D-06EA-E86A-E585BCA2320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br>
              <a:rPr lang="en-US" sz="4800" dirty="0">
                <a:effectLst>
                  <a:outerShdw blurRad="50800" dist="50800" dir="5400000" algn="ctr" rotWithShape="0">
                    <a:schemeClr val="bg1">
                      <a:lumMod val="50000"/>
                    </a:schemeClr>
                  </a:outerShdw>
                </a:effectLst>
                <a:cs typeface="Arial" charset="0"/>
              </a:rPr>
            </a:br>
            <a:br>
              <a:rPr lang="en-US" sz="4800" dirty="0">
                <a:effectLst>
                  <a:outerShdw blurRad="50800" dist="50800" dir="5400000" algn="ctr" rotWithShape="0">
                    <a:schemeClr val="bg1">
                      <a:lumMod val="50000"/>
                    </a:schemeClr>
                  </a:outerShdw>
                </a:effectLst>
                <a:cs typeface="Arial" charset="0"/>
              </a:rPr>
            </a:br>
            <a:br>
              <a:rPr lang="en-US" sz="4800" dirty="0">
                <a:effectLst>
                  <a:outerShdw blurRad="50800" dist="50800" dir="5400000" algn="ctr" rotWithShape="0">
                    <a:schemeClr val="bg1">
                      <a:lumMod val="50000"/>
                    </a:schemeClr>
                  </a:outerShdw>
                </a:effectLst>
                <a:cs typeface="Arial" charset="0"/>
              </a:rPr>
            </a:br>
            <a:br>
              <a:rPr lang="en-US" sz="4800" dirty="0">
                <a:effectLst>
                  <a:outerShdw blurRad="50800" dist="50800" dir="5400000" algn="ctr" rotWithShape="0">
                    <a:schemeClr val="bg1">
                      <a:lumMod val="50000"/>
                    </a:schemeClr>
                  </a:outerShdw>
                </a:effectLst>
                <a:cs typeface="Arial" charset="0"/>
              </a:rPr>
            </a:br>
            <a:br>
              <a:rPr lang="en-US" sz="4800" dirty="0">
                <a:effectLst>
                  <a:outerShdw blurRad="50800" dist="50800" dir="5400000" algn="ctr" rotWithShape="0">
                    <a:schemeClr val="bg1">
                      <a:lumMod val="50000"/>
                    </a:schemeClr>
                  </a:outerShdw>
                </a:effectLst>
                <a:cs typeface="Arial" charset="0"/>
              </a:rPr>
            </a:br>
            <a:br>
              <a:rPr lang="en-US" sz="4800" dirty="0">
                <a:effectLst>
                  <a:outerShdw blurRad="50800" dist="50800" dir="5400000" algn="ctr" rotWithShape="0">
                    <a:schemeClr val="bg1">
                      <a:lumMod val="50000"/>
                    </a:schemeClr>
                  </a:outerShdw>
                </a:effectLst>
                <a:cs typeface="Arial" charset="0"/>
              </a:rPr>
            </a:br>
            <a:r>
              <a:rPr lang="en-US" sz="5400" dirty="0">
                <a:cs typeface="Arial" charset="0"/>
              </a:rPr>
              <a:t>Performance Evaluation System</a:t>
            </a:r>
            <a:br>
              <a:rPr lang="en-US" sz="5400" dirty="0">
                <a:cs typeface="Arial" charset="0"/>
              </a:rPr>
            </a:br>
            <a:br>
              <a:rPr lang="en-US" sz="4800" dirty="0">
                <a:effectLst>
                  <a:outerShdw blurRad="50800" dist="50800" dir="5400000" algn="ctr" rotWithShape="0">
                    <a:schemeClr val="bg1">
                      <a:lumMod val="50000"/>
                    </a:schemeClr>
                  </a:outerShdw>
                </a:effectLst>
                <a:cs typeface="Arial" charset="0"/>
              </a:rPr>
            </a:br>
            <a:br>
              <a:rPr lang="en-US" sz="4800" b="0" i="0" dirty="0">
                <a:solidFill>
                  <a:srgbClr val="CC0000"/>
                </a:solidFill>
              </a:rPr>
            </a:br>
            <a:br>
              <a:rPr lang="en-US" sz="2400" b="0" i="0" dirty="0"/>
            </a:br>
            <a:br>
              <a:rPr lang="en-US" sz="4800" b="0" i="0" dirty="0"/>
            </a:br>
            <a:br>
              <a:rPr lang="en-US" sz="4800" b="0" i="0" dirty="0"/>
            </a:br>
            <a:br>
              <a:rPr lang="en-US" b="0" i="0" dirty="0"/>
            </a:br>
            <a:br>
              <a:rPr lang="en-US" b="0" i="0" dirty="0"/>
            </a:br>
            <a:endParaRPr lang="en-US" b="0" i="0" dirty="0"/>
          </a:p>
        </p:txBody>
      </p:sp>
      <p:sp>
        <p:nvSpPr>
          <p:cNvPr id="22531" name="Subtitle 2">
            <a:extLst>
              <a:ext uri="{FF2B5EF4-FFF2-40B4-BE49-F238E27FC236}">
                <a16:creationId xmlns:a16="http://schemas.microsoft.com/office/drawing/2014/main" id="{8BCF7189-1C37-0C23-E50B-07E0AE8B91C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400300" y="4114800"/>
            <a:ext cx="6400800" cy="1752600"/>
          </a:xfrm>
        </p:spPr>
        <p:txBody>
          <a:bodyPr/>
          <a:lstStyle/>
          <a:p>
            <a:r>
              <a:rPr lang="en-US" altLang="en-US"/>
              <a:t>Part IV: Senior Reporting Officials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7A401-9CA5-7F72-D327-88E64EFC5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Writing to a Profile Cont.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8154365C-E892-9359-8DFD-2CB4BB8D116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Our system is dependent upon quality spread</a:t>
            </a:r>
          </a:p>
          <a:p>
            <a:pPr lvl="1"/>
            <a:r>
              <a:rPr lang="en-US" altLang="en-US"/>
              <a:t>Without quality spread, our current evaluation system is not sustainable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6950F-03D5-92D2-DF8F-926E789A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Writing to Specific RV’s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DE496C6A-1D26-A753-9B50-D5E6D136E75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The numbers in MOL are rounded to two decimal places, the numbers used to actually calculate the profile numbers are not</a:t>
            </a:r>
          </a:p>
          <a:p>
            <a:pPr lvl="1"/>
            <a:r>
              <a:rPr lang="en-US" altLang="en-US"/>
              <a:t>The math will be off</a:t>
            </a:r>
          </a:p>
          <a:p>
            <a:r>
              <a:rPr lang="en-US" altLang="en-US"/>
              <a:t>By the time the MRO is on a board, the number will most likely have changed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B0423-346A-93DC-2AD2-CC3B9F125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Writing to Specific RV’s Cont.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146D3EEF-3A07-4D0A-DABC-4B3E76778A6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Example:</a:t>
            </a:r>
          </a:p>
          <a:p>
            <a:endParaRPr lang="en-US" altLang="en-US"/>
          </a:p>
        </p:txBody>
      </p:sp>
      <p:pic>
        <p:nvPicPr>
          <p:cNvPr id="36868" name="Picture 2">
            <a:extLst>
              <a:ext uri="{FF2B5EF4-FFF2-40B4-BE49-F238E27FC236}">
                <a16:creationId xmlns:a16="http://schemas.microsoft.com/office/drawing/2014/main" id="{219F18F5-906F-2279-F932-A5B5093C83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133600"/>
            <a:ext cx="5260975" cy="184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9" name="Picture 3">
            <a:extLst>
              <a:ext uri="{FF2B5EF4-FFF2-40B4-BE49-F238E27FC236}">
                <a16:creationId xmlns:a16="http://schemas.microsoft.com/office/drawing/2014/main" id="{D518C211-11E4-DC19-B33B-EBFCE514C4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938" y="4210050"/>
            <a:ext cx="5065712" cy="208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0" name="Down Arrow 4">
            <a:extLst>
              <a:ext uri="{FF2B5EF4-FFF2-40B4-BE49-F238E27FC236}">
                <a16:creationId xmlns:a16="http://schemas.microsoft.com/office/drawing/2014/main" id="{5682B246-151D-BCF8-1087-248473125429}"/>
              </a:ext>
            </a:extLst>
          </p:cNvPr>
          <p:cNvSpPr>
            <a:spLocks noChangeArrowheads="1"/>
          </p:cNvSpPr>
          <p:nvPr/>
        </p:nvSpPr>
        <p:spPr bwMode="auto">
          <a:xfrm rot="1494287">
            <a:off x="4384675" y="2211388"/>
            <a:ext cx="228600" cy="579437"/>
          </a:xfrm>
          <a:prstGeom prst="downArrow">
            <a:avLst>
              <a:gd name="adj1" fmla="val 50000"/>
              <a:gd name="adj2" fmla="val 49791"/>
            </a:avLst>
          </a:prstGeom>
          <a:solidFill>
            <a:srgbClr val="FFFF00">
              <a:alpha val="50195"/>
            </a:srgbClr>
          </a:solidFill>
          <a:ln w="12700" algn="ctr">
            <a:solidFill>
              <a:schemeClr val="tx1"/>
            </a:solidFill>
            <a:round/>
            <a:headEnd type="diamond" w="med" len="med"/>
            <a:tailEnd type="triangle" w="med" len="med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800">
              <a:solidFill>
                <a:srgbClr val="FF0000"/>
              </a:solidFill>
            </a:endParaRPr>
          </a:p>
        </p:txBody>
      </p:sp>
      <p:sp>
        <p:nvSpPr>
          <p:cNvPr id="36871" name="TextBox 5">
            <a:extLst>
              <a:ext uri="{FF2B5EF4-FFF2-40B4-BE49-F238E27FC236}">
                <a16:creationId xmlns:a16="http://schemas.microsoft.com/office/drawing/2014/main" id="{326E886D-0B4C-B65D-4FC9-B86DE8AD76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75" y="1673225"/>
            <a:ext cx="2743200" cy="7381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/>
              <a:t>This report was written so that it just made it into the top 1/3 of the RS’ profile.</a:t>
            </a:r>
          </a:p>
        </p:txBody>
      </p:sp>
      <p:sp>
        <p:nvSpPr>
          <p:cNvPr id="36872" name="Down Arrow 7">
            <a:extLst>
              <a:ext uri="{FF2B5EF4-FFF2-40B4-BE49-F238E27FC236}">
                <a16:creationId xmlns:a16="http://schemas.microsoft.com/office/drawing/2014/main" id="{1BB61B9B-C032-DF54-B490-B9324BDE1429}"/>
              </a:ext>
            </a:extLst>
          </p:cNvPr>
          <p:cNvSpPr>
            <a:spLocks noChangeArrowheads="1"/>
          </p:cNvSpPr>
          <p:nvPr/>
        </p:nvSpPr>
        <p:spPr bwMode="auto">
          <a:xfrm rot="1494287">
            <a:off x="4384675" y="4395788"/>
            <a:ext cx="228600" cy="581025"/>
          </a:xfrm>
          <a:prstGeom prst="downArrow">
            <a:avLst>
              <a:gd name="adj1" fmla="val 50000"/>
              <a:gd name="adj2" fmla="val 49927"/>
            </a:avLst>
          </a:prstGeom>
          <a:solidFill>
            <a:srgbClr val="FFFF00">
              <a:alpha val="50195"/>
            </a:srgbClr>
          </a:solidFill>
          <a:ln w="12700" algn="ctr">
            <a:solidFill>
              <a:schemeClr val="tx1"/>
            </a:solidFill>
            <a:round/>
            <a:headEnd type="diamond" w="med" len="med"/>
            <a:tailEnd type="triangle" w="med" len="med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800">
              <a:solidFill>
                <a:srgbClr val="FF0000"/>
              </a:solidFill>
            </a:endParaRPr>
          </a:p>
        </p:txBody>
      </p:sp>
      <p:sp>
        <p:nvSpPr>
          <p:cNvPr id="36873" name="TextBox 6">
            <a:extLst>
              <a:ext uri="{FF2B5EF4-FFF2-40B4-BE49-F238E27FC236}">
                <a16:creationId xmlns:a16="http://schemas.microsoft.com/office/drawing/2014/main" id="{20AA9728-0CEA-63E2-32D3-626AB3B29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9000" y="3727450"/>
            <a:ext cx="3592513" cy="9556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/>
              <a:t>This is the same report, the only difference is that the RS wrote two more reports above the RS average.  The report is now a middle 1/3 report.</a:t>
            </a:r>
          </a:p>
        </p:txBody>
      </p:sp>
      <p:sp>
        <p:nvSpPr>
          <p:cNvPr id="36874" name="TextBox 8">
            <a:extLst>
              <a:ext uri="{FF2B5EF4-FFF2-40B4-BE49-F238E27FC236}">
                <a16:creationId xmlns:a16="http://schemas.microsoft.com/office/drawing/2014/main" id="{74A0E822-382D-6000-3869-48FAB20CE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986463"/>
            <a:ext cx="7772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600"/>
              <a:t>Note:  The thirds were established so that board members could quickly identify the potential of a fitness report, not as a way for a RS to tell the board who to promote.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72428-4BC5-CD38-6A65-D7F3F1D0C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Giving Everyone the Same Value</a:t>
            </a: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id="{EA58ACBA-E0CE-1542-29F8-C6831F47E18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Example:</a:t>
            </a:r>
          </a:p>
          <a:p>
            <a:endParaRPr lang="en-US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252D1F6-3E48-0B97-6A16-5DE5BC1C1861}"/>
              </a:ext>
            </a:extLst>
          </p:cNvPr>
          <p:cNvGraphicFramePr>
            <a:graphicFrameLocks noGrp="1"/>
          </p:cNvGraphicFramePr>
          <p:nvPr/>
        </p:nvGraphicFramePr>
        <p:xfrm>
          <a:off x="3048000" y="1371600"/>
          <a:ext cx="4343400" cy="5292718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30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Marine</a:t>
                      </a: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Occasion</a:t>
                      </a: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FITREP </a:t>
                      </a:r>
                      <a:r>
                        <a:rPr lang="en-US" sz="1600" dirty="0" err="1"/>
                        <a:t>Avg</a:t>
                      </a:r>
                      <a:endParaRPr lang="en-US" sz="1600" dirty="0"/>
                    </a:p>
                  </a:txBody>
                  <a:tcPr marT="45721" marB="4572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1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Marine</a:t>
                      </a:r>
                      <a:r>
                        <a:rPr lang="en-US" sz="1200" baseline="0" dirty="0"/>
                        <a:t> A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AN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5.14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1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Marine B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AN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5.14</a:t>
                      </a:r>
                      <a:endParaRPr lang="en-US" sz="1200" dirty="0"/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1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Marine C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CH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5.14</a:t>
                      </a:r>
                      <a:endParaRPr lang="en-US" sz="1200" dirty="0"/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41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Marine D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GC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5.14</a:t>
                      </a:r>
                      <a:endParaRPr lang="en-US" sz="1200" dirty="0"/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41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Marine E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TR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5.14</a:t>
                      </a:r>
                      <a:endParaRPr lang="en-US" sz="1200" dirty="0"/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41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Marine F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TR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5.14</a:t>
                      </a:r>
                      <a:endParaRPr lang="en-US" sz="1200" dirty="0"/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541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Marine G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TR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5.14</a:t>
                      </a:r>
                      <a:endParaRPr lang="en-US" sz="1200" dirty="0"/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541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Marine H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TR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5.14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541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Marine I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AN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5.14</a:t>
                      </a:r>
                      <a:endParaRPr lang="en-US" sz="1200" dirty="0"/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541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Marine J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AN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5.14</a:t>
                      </a:r>
                      <a:endParaRPr lang="en-US" sz="1200" dirty="0"/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541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Marine K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TD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5.14</a:t>
                      </a:r>
                      <a:endParaRPr lang="en-US" sz="1200" dirty="0"/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541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Marine L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AN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5.14</a:t>
                      </a:r>
                      <a:endParaRPr lang="en-US" sz="1200" dirty="0"/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541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Marine M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CH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5.14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541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Marine N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TR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5.07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541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Marine O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AN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5.07</a:t>
                      </a:r>
                      <a:endParaRPr lang="en-US" sz="1200" dirty="0"/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541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Marine P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CH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5.07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541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Marine Q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CH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5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541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Marine R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AN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FC9CB-FEFE-08BD-64AE-10D2AEDE2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152400"/>
            <a:ext cx="6781800" cy="533400"/>
          </a:xfrm>
        </p:spPr>
        <p:txBody>
          <a:bodyPr/>
          <a:lstStyle/>
          <a:p>
            <a:pPr>
              <a:defRPr/>
            </a:pPr>
            <a:r>
              <a:rPr lang="en-US" dirty="0"/>
              <a:t>Giving Everyone the Same Value Cont.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00950C7A-10F4-9207-9A81-A767F5A9E12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What the board sees:</a:t>
            </a:r>
          </a:p>
          <a:p>
            <a:pPr lvl="1">
              <a:defRPr/>
            </a:pPr>
            <a:r>
              <a:rPr lang="en-US" altLang="en-US" dirty="0"/>
              <a:t>Do the numbers help</a:t>
            </a:r>
          </a:p>
          <a:p>
            <a:pPr marL="457200" lvl="1" indent="0">
              <a:buFont typeface="Arial" pitchFamily="34" charset="0"/>
              <a:buNone/>
              <a:defRPr/>
            </a:pPr>
            <a:r>
              <a:rPr lang="en-US" altLang="en-US" dirty="0"/>
              <a:t>   help a board break </a:t>
            </a:r>
          </a:p>
          <a:p>
            <a:pPr marL="457200" lvl="1" indent="0">
              <a:buFont typeface="Arial" pitchFamily="34" charset="0"/>
              <a:buNone/>
              <a:defRPr/>
            </a:pPr>
            <a:r>
              <a:rPr lang="en-US" altLang="en-US" dirty="0"/>
              <a:t>   Marines out?</a:t>
            </a:r>
          </a:p>
          <a:p>
            <a:pPr lvl="1">
              <a:defRPr/>
            </a:pPr>
            <a:r>
              <a:rPr lang="en-US" altLang="en-US" dirty="0"/>
              <a:t>What if every reporting</a:t>
            </a:r>
          </a:p>
          <a:p>
            <a:pPr marL="457200" lvl="1" indent="0">
              <a:buFont typeface="Arial" pitchFamily="34" charset="0"/>
              <a:buNone/>
              <a:defRPr/>
            </a:pPr>
            <a:r>
              <a:rPr lang="en-US" altLang="en-US" dirty="0"/>
              <a:t>   official did this?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2F5C831-2BFA-DDD8-E1CC-02AD8CDBE1ED}"/>
              </a:ext>
            </a:extLst>
          </p:cNvPr>
          <p:cNvGraphicFramePr>
            <a:graphicFrameLocks noGrp="1"/>
          </p:cNvGraphicFramePr>
          <p:nvPr/>
        </p:nvGraphicFramePr>
        <p:xfrm>
          <a:off x="5410200" y="1384300"/>
          <a:ext cx="2895600" cy="5292718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30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RV</a:t>
                      </a: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Third</a:t>
                      </a:r>
                    </a:p>
                  </a:txBody>
                  <a:tcPr marT="45721" marB="4572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1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100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Top 1/3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12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100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Top 1/3</a:t>
                      </a:r>
                      <a:endParaRPr lang="en-US" sz="1200" dirty="0"/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12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100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Top 1/3</a:t>
                      </a:r>
                      <a:endParaRPr lang="en-US" sz="1200" dirty="0"/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412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100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Top 1/3</a:t>
                      </a:r>
                      <a:endParaRPr lang="en-US" sz="1200" dirty="0"/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412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100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Top 1/3</a:t>
                      </a:r>
                      <a:endParaRPr lang="en-US" sz="1200" dirty="0"/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412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100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Top 1/3</a:t>
                      </a:r>
                      <a:endParaRPr lang="en-US" sz="1200" dirty="0"/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5412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100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Top 1/3</a:t>
                      </a:r>
                      <a:endParaRPr lang="en-US" sz="1200" dirty="0"/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5412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100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Top 1/3</a:t>
                      </a:r>
                      <a:endParaRPr lang="en-US" sz="1200" dirty="0"/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5412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100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Top 1/3</a:t>
                      </a:r>
                      <a:endParaRPr lang="en-US" sz="1200" dirty="0"/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5412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100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Top 1/3</a:t>
                      </a:r>
                      <a:endParaRPr lang="en-US" sz="1200" dirty="0"/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5412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100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Top 1/3</a:t>
                      </a:r>
                      <a:endParaRPr lang="en-US" sz="1200" dirty="0"/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5412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100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Top 1/3</a:t>
                      </a:r>
                      <a:endParaRPr lang="en-US" sz="1200" dirty="0"/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541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100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Top 1/3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541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91.25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Middle 1/3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5412"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91.25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Middle 1/3</a:t>
                      </a:r>
                      <a:endParaRPr lang="en-US" sz="1200" dirty="0"/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541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91.25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Middle 1/3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541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82.5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Bottom 1/3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541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42.5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Bottom 1/3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5E956-8361-4FE4-3F1F-4187C7BE8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RO Trend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CF117C95-4C73-37EE-8283-59CDCF1E80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Lumping</a:t>
            </a:r>
          </a:p>
          <a:p>
            <a:pPr lvl="1">
              <a:defRPr/>
            </a:pPr>
            <a:endParaRPr lang="en-US" altLang="en-US" dirty="0"/>
          </a:p>
          <a:p>
            <a:pPr lvl="1">
              <a:defRPr/>
            </a:pPr>
            <a:endParaRPr lang="en-US" altLang="en-US" dirty="0"/>
          </a:p>
          <a:p>
            <a:pPr lvl="1">
              <a:defRPr/>
            </a:pPr>
            <a:endParaRPr lang="en-US" altLang="en-US" dirty="0"/>
          </a:p>
          <a:p>
            <a:pPr lvl="1">
              <a:defRPr/>
            </a:pPr>
            <a:endParaRPr lang="en-US" altLang="en-US" dirty="0"/>
          </a:p>
          <a:p>
            <a:pPr lvl="1">
              <a:defRPr/>
            </a:pPr>
            <a:endParaRPr lang="en-US" altLang="en-US" dirty="0"/>
          </a:p>
          <a:p>
            <a:pPr lvl="1">
              <a:defRPr/>
            </a:pPr>
            <a:endParaRPr lang="en-US" altLang="en-US" dirty="0"/>
          </a:p>
          <a:p>
            <a:pPr lvl="1">
              <a:defRPr/>
            </a:pPr>
            <a:endParaRPr lang="en-US" altLang="en-US" dirty="0"/>
          </a:p>
          <a:p>
            <a:pPr lvl="1">
              <a:defRPr/>
            </a:pPr>
            <a:r>
              <a:rPr lang="en-US" altLang="en-US" dirty="0"/>
              <a:t>Do the numbers help a board break Marines out?</a:t>
            </a:r>
          </a:p>
          <a:p>
            <a:pPr lvl="1">
              <a:defRPr/>
            </a:pPr>
            <a:endParaRPr lang="en-US" altLang="en-US" dirty="0"/>
          </a:p>
          <a:p>
            <a:pPr marL="457200" lvl="1" indent="0">
              <a:buFont typeface="Arial" pitchFamily="34" charset="0"/>
              <a:buNone/>
              <a:defRPr/>
            </a:pPr>
            <a:endParaRPr lang="en-US" altLang="en-US" dirty="0"/>
          </a:p>
        </p:txBody>
      </p:sp>
      <p:pic>
        <p:nvPicPr>
          <p:cNvPr id="39940" name="Picture 2">
            <a:extLst>
              <a:ext uri="{FF2B5EF4-FFF2-40B4-BE49-F238E27FC236}">
                <a16:creationId xmlns:a16="http://schemas.microsoft.com/office/drawing/2014/main" id="{29765DE0-CDA2-2AB9-10A9-2BB7E9F975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438400"/>
            <a:ext cx="5535613" cy="31702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941" name="Down Arrow 4">
            <a:extLst>
              <a:ext uri="{FF2B5EF4-FFF2-40B4-BE49-F238E27FC236}">
                <a16:creationId xmlns:a16="http://schemas.microsoft.com/office/drawing/2014/main" id="{90DD6E45-A17F-0B7A-0FDF-BA71FE074ADE}"/>
              </a:ext>
            </a:extLst>
          </p:cNvPr>
          <p:cNvSpPr>
            <a:spLocks noChangeArrowheads="1"/>
          </p:cNvSpPr>
          <p:nvPr/>
        </p:nvSpPr>
        <p:spPr bwMode="auto">
          <a:xfrm rot="1982606">
            <a:off x="4930775" y="1882775"/>
            <a:ext cx="323850" cy="1939925"/>
          </a:xfrm>
          <a:prstGeom prst="downArrow">
            <a:avLst>
              <a:gd name="adj1" fmla="val 50000"/>
              <a:gd name="adj2" fmla="val 50057"/>
            </a:avLst>
          </a:prstGeom>
          <a:solidFill>
            <a:srgbClr val="FFFF00">
              <a:alpha val="50195"/>
            </a:srgbClr>
          </a:solidFill>
          <a:ln w="12700" algn="ctr">
            <a:solidFill>
              <a:schemeClr val="tx1"/>
            </a:solidFill>
            <a:round/>
            <a:headEnd type="diamond" w="med" len="med"/>
            <a:tailEnd type="triangle" w="med" len="med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800"/>
          </a:p>
        </p:txBody>
      </p:sp>
      <p:sp>
        <p:nvSpPr>
          <p:cNvPr id="39942" name="TextBox 5">
            <a:extLst>
              <a:ext uri="{FF2B5EF4-FFF2-40B4-BE49-F238E27FC236}">
                <a16:creationId xmlns:a16="http://schemas.microsoft.com/office/drawing/2014/main" id="{ECA76528-2563-4A9F-A18D-26272A7BCD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1988" y="1465263"/>
            <a:ext cx="2590800" cy="9239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000000"/>
                </a:solidFill>
              </a:rPr>
              <a:t>72  of the 81 reports are split between two blocks.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8551D1C-0120-D830-605B-FD69758780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Boardroom Feedback</a:t>
            </a:r>
          </a:p>
        </p:txBody>
      </p:sp>
      <p:sp>
        <p:nvSpPr>
          <p:cNvPr id="40963" name="Subtitle 4">
            <a:extLst>
              <a:ext uri="{FF2B5EF4-FFF2-40B4-BE49-F238E27FC236}">
                <a16:creationId xmlns:a16="http://schemas.microsoft.com/office/drawing/2014/main" id="{A364E2F7-7258-648E-FEEA-6DD36485D89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9E22A-4EF3-0DBC-4067-DC8353206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What Board Members Say</a:t>
            </a:r>
          </a:p>
        </p:txBody>
      </p:sp>
      <p:sp>
        <p:nvSpPr>
          <p:cNvPr id="41987" name="Content Placeholder 2">
            <a:extLst>
              <a:ext uri="{FF2B5EF4-FFF2-40B4-BE49-F238E27FC236}">
                <a16:creationId xmlns:a16="http://schemas.microsoft.com/office/drawing/2014/main" id="{9BC4D520-9D09-FB37-6FBB-65594421FFC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Comments do not match RV breakout</a:t>
            </a:r>
          </a:p>
          <a:p>
            <a:pPr lvl="1"/>
            <a:r>
              <a:rPr lang="en-US" altLang="en-US"/>
              <a:t>The most consistent complaint</a:t>
            </a:r>
          </a:p>
          <a:p>
            <a:r>
              <a:rPr lang="en-US" altLang="en-US"/>
              <a:t>RV is not breaking Marines out of the pack</a:t>
            </a:r>
          </a:p>
          <a:p>
            <a:r>
              <a:rPr lang="en-US" altLang="en-US"/>
              <a:t>RS’ are not writing to the board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42776-E7B4-B30C-48AE-6285ABD95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457200"/>
            <a:ext cx="6781800" cy="5334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Comments Do Not Match RV Breakout</a:t>
            </a:r>
            <a:br>
              <a:rPr lang="en-US" altLang="en-US" dirty="0"/>
            </a:br>
            <a:endParaRPr lang="en-US" dirty="0"/>
          </a:p>
        </p:txBody>
      </p:sp>
      <p:sp>
        <p:nvSpPr>
          <p:cNvPr id="43011" name="Content Placeholder 2">
            <a:extLst>
              <a:ext uri="{FF2B5EF4-FFF2-40B4-BE49-F238E27FC236}">
                <a16:creationId xmlns:a16="http://schemas.microsoft.com/office/drawing/2014/main" id="{3B991652-C822-4D1C-1F24-3C649A2A2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Why?</a:t>
            </a:r>
          </a:p>
          <a:p>
            <a:pPr lvl="1"/>
            <a:r>
              <a:rPr lang="en-US" altLang="en-US"/>
              <a:t>Reporting officials write to a profile</a:t>
            </a:r>
          </a:p>
          <a:p>
            <a:pPr lvl="1"/>
            <a:r>
              <a:rPr lang="en-US" altLang="en-US"/>
              <a:t>Reporting officials are giving clusters of Marines the same value</a:t>
            </a:r>
          </a:p>
          <a:p>
            <a:pPr lvl="1"/>
            <a:endParaRPr lang="en-US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E99EC-F6A2-6E18-607F-3F3BB1B53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685800"/>
            <a:ext cx="6781800" cy="5334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RV Is Not Breaking Marines Out Of The Pack</a:t>
            </a:r>
            <a:br>
              <a:rPr lang="en-US" altLang="en-US" dirty="0"/>
            </a:br>
            <a:br>
              <a:rPr lang="en-US" altLang="en-US" dirty="0"/>
            </a:br>
            <a:endParaRPr lang="en-US" dirty="0"/>
          </a:p>
        </p:txBody>
      </p:sp>
      <p:sp>
        <p:nvSpPr>
          <p:cNvPr id="44035" name="Content Placeholder 2">
            <a:extLst>
              <a:ext uri="{FF2B5EF4-FFF2-40B4-BE49-F238E27FC236}">
                <a16:creationId xmlns:a16="http://schemas.microsoft.com/office/drawing/2014/main" id="{3A753766-7C87-2B4C-AEEF-0B99E12F7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Why?</a:t>
            </a:r>
          </a:p>
          <a:p>
            <a:pPr lvl="1"/>
            <a:r>
              <a:rPr lang="en-US" altLang="en-US"/>
              <a:t>Reporting officials profiles are too narrow due to writing to a profile</a:t>
            </a:r>
          </a:p>
          <a:p>
            <a:pPr lvl="1"/>
            <a:r>
              <a:rPr lang="en-US" altLang="en-US"/>
              <a:t>Reporting officials are giving clusters of Marines the same value</a:t>
            </a:r>
          </a:p>
          <a:p>
            <a:pPr lvl="1"/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DD44AB1-3228-9004-407B-DCA25256D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600" dirty="0"/>
              <a:t>Agenda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0C9490D2-0B50-C492-9933-4812A735648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593850"/>
            <a:ext cx="7924800" cy="4502150"/>
          </a:xfrm>
        </p:spPr>
        <p:txBody>
          <a:bodyPr/>
          <a:lstStyle/>
          <a:p>
            <a:pPr marL="609600" indent="-609600">
              <a:lnSpc>
                <a:spcPct val="150000"/>
              </a:lnSpc>
              <a:spcBef>
                <a:spcPct val="0"/>
              </a:spcBef>
              <a:buClr>
                <a:srgbClr val="C21212"/>
              </a:buClr>
              <a:buSzPct val="70000"/>
            </a:pPr>
            <a:r>
              <a:rPr lang="en-US" altLang="en-US"/>
              <a:t>Reporting Official Profile Trends</a:t>
            </a:r>
          </a:p>
          <a:p>
            <a:pPr marL="609600" indent="-609600">
              <a:lnSpc>
                <a:spcPct val="150000"/>
              </a:lnSpc>
              <a:spcBef>
                <a:spcPct val="0"/>
              </a:spcBef>
              <a:buClr>
                <a:srgbClr val="C21212"/>
              </a:buClr>
              <a:buSzPct val="70000"/>
            </a:pPr>
            <a:r>
              <a:rPr lang="en-US" altLang="en-US"/>
              <a:t>Boardroom Feedback</a:t>
            </a:r>
          </a:p>
          <a:p>
            <a:pPr marL="609600" indent="-609600">
              <a:lnSpc>
                <a:spcPct val="150000"/>
              </a:lnSpc>
              <a:spcBef>
                <a:spcPct val="0"/>
              </a:spcBef>
              <a:buClr>
                <a:srgbClr val="C21212"/>
              </a:buClr>
              <a:buSzPct val="70000"/>
            </a:pPr>
            <a:r>
              <a:rPr lang="en-US" altLang="en-US"/>
              <a:t>Profile and MBS Integration</a:t>
            </a:r>
          </a:p>
          <a:p>
            <a:pPr marL="609600" indent="-609600">
              <a:lnSpc>
                <a:spcPct val="150000"/>
              </a:lnSpc>
              <a:spcBef>
                <a:spcPct val="0"/>
              </a:spcBef>
              <a:buClr>
                <a:srgbClr val="C21212"/>
              </a:buClr>
              <a:buSzPct val="70000"/>
            </a:pPr>
            <a:r>
              <a:rPr lang="en-US" altLang="en-US"/>
              <a:t>Teaching Junior Officers</a:t>
            </a:r>
          </a:p>
          <a:p>
            <a:pPr marL="609600" indent="-609600">
              <a:lnSpc>
                <a:spcPct val="150000"/>
              </a:lnSpc>
              <a:spcBef>
                <a:spcPct val="0"/>
              </a:spcBef>
              <a:buClr>
                <a:srgbClr val="C21212"/>
              </a:buClr>
              <a:buSzPct val="70000"/>
            </a:pPr>
            <a:r>
              <a:rPr lang="en-US" altLang="en-US"/>
              <a:t>Third Officer Sighter Responsibilities</a:t>
            </a:r>
          </a:p>
          <a:p>
            <a:pPr marL="609600" indent="-609600">
              <a:lnSpc>
                <a:spcPct val="150000"/>
              </a:lnSpc>
              <a:spcBef>
                <a:spcPct val="0"/>
              </a:spcBef>
              <a:buClr>
                <a:srgbClr val="C21212"/>
              </a:buClr>
              <a:buSzPct val="70000"/>
            </a:pPr>
            <a:endParaRPr lang="en-US" altLang="en-US" sz="2400" b="1"/>
          </a:p>
          <a:p>
            <a:pPr marL="609600" indent="-609600">
              <a:spcBef>
                <a:spcPct val="0"/>
              </a:spcBef>
              <a:buClr>
                <a:srgbClr val="C21212"/>
              </a:buClr>
              <a:buSzPct val="70000"/>
              <a:buFontTx/>
              <a:buNone/>
            </a:pPr>
            <a:endParaRPr lang="en-US" altLang="en-US" sz="2400" b="1"/>
          </a:p>
        </p:txBody>
      </p:sp>
      <p:sp>
        <p:nvSpPr>
          <p:cNvPr id="24580" name="Slide Number Placeholder 1">
            <a:extLst>
              <a:ext uri="{FF2B5EF4-FFF2-40B4-BE49-F238E27FC236}">
                <a16:creationId xmlns:a16="http://schemas.microsoft.com/office/drawing/2014/main" id="{FC732357-563D-673F-E0E3-F803E8BE288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09613" y="6496050"/>
            <a:ext cx="2185987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06ECC0F-2400-48E0-B4D8-EF491D94F81D}" type="slidenum">
              <a:rPr lang="en-US" altLang="en-US" sz="100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0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31FFB-927B-8BD4-8B65-11270906A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457200"/>
            <a:ext cx="6781800" cy="5334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RS’ Are Not Writing To The Board</a:t>
            </a:r>
            <a:br>
              <a:rPr lang="en-US" altLang="en-US" dirty="0"/>
            </a:br>
            <a:endParaRPr lang="en-US" dirty="0"/>
          </a:p>
        </p:txBody>
      </p:sp>
      <p:sp>
        <p:nvSpPr>
          <p:cNvPr id="45059" name="Content Placeholder 2">
            <a:extLst>
              <a:ext uri="{FF2B5EF4-FFF2-40B4-BE49-F238E27FC236}">
                <a16:creationId xmlns:a16="http://schemas.microsoft.com/office/drawing/2014/main" id="{352F0837-9986-5C17-7E76-86755FB80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Why?</a:t>
            </a:r>
          </a:p>
          <a:p>
            <a:pPr lvl="1"/>
            <a:r>
              <a:rPr lang="en-US" altLang="en-US"/>
              <a:t>PES training is not effective</a:t>
            </a:r>
          </a:p>
          <a:p>
            <a:pPr lvl="1"/>
            <a:r>
              <a:rPr lang="en-US" altLang="en-US"/>
              <a:t>Past board members are not educating their commands on proper comment writing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C3F7E96-C983-3621-1B2E-FFA2C5B998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Profile and MBS Integration</a:t>
            </a:r>
            <a:br>
              <a:rPr lang="en-US" altLang="en-US" dirty="0"/>
            </a:br>
            <a:endParaRPr lang="en-US" dirty="0"/>
          </a:p>
        </p:txBody>
      </p:sp>
      <p:sp>
        <p:nvSpPr>
          <p:cNvPr id="46083" name="Subtitle 5">
            <a:extLst>
              <a:ext uri="{FF2B5EF4-FFF2-40B4-BE49-F238E27FC236}">
                <a16:creationId xmlns:a16="http://schemas.microsoft.com/office/drawing/2014/main" id="{9A5DDAD8-8A78-59A5-E5D8-A0FCD1D7576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6084" name="Slide Number Placeholder 3">
            <a:extLst>
              <a:ext uri="{FF2B5EF4-FFF2-40B4-BE49-F238E27FC236}">
                <a16:creationId xmlns:a16="http://schemas.microsoft.com/office/drawing/2014/main" id="{C959D8DE-662A-63F9-7362-C11DA3DAFA4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0" y="6496050"/>
            <a:ext cx="2185988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303B7DB-324F-4BC0-8333-334F0D8959A5}" type="slidenum">
              <a:rPr lang="en-US" altLang="en-US" sz="1000"/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en-US" altLang="en-US" sz="1000"/>
          </a:p>
        </p:txBody>
      </p: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C2D067FF-FB17-B42F-6979-31B8B48807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89100" y="203200"/>
            <a:ext cx="67818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Master Brief Sheet: </a:t>
            </a:r>
            <a:br>
              <a:rPr lang="en-US" altLang="en-US" dirty="0"/>
            </a:br>
            <a:r>
              <a:rPr lang="en-US" altLang="en-US" sz="2800" dirty="0"/>
              <a:t>A Boardroom Tool</a:t>
            </a:r>
          </a:p>
        </p:txBody>
      </p:sp>
      <p:grpSp>
        <p:nvGrpSpPr>
          <p:cNvPr id="47107" name="Group 3">
            <a:extLst>
              <a:ext uri="{FF2B5EF4-FFF2-40B4-BE49-F238E27FC236}">
                <a16:creationId xmlns:a16="http://schemas.microsoft.com/office/drawing/2014/main" id="{691B881C-31A1-D6E0-4FC1-D929CFF84B2D}"/>
              </a:ext>
            </a:extLst>
          </p:cNvPr>
          <p:cNvGrpSpPr>
            <a:grpSpLocks/>
          </p:cNvGrpSpPr>
          <p:nvPr/>
        </p:nvGrpSpPr>
        <p:grpSpPr bwMode="auto">
          <a:xfrm>
            <a:off x="427038" y="1785938"/>
            <a:ext cx="7799387" cy="4354512"/>
            <a:chOff x="369" y="1121"/>
            <a:chExt cx="4913" cy="2778"/>
          </a:xfrm>
        </p:grpSpPr>
        <p:sp>
          <p:nvSpPr>
            <p:cNvPr id="47120" name="Rectangle 4">
              <a:extLst>
                <a:ext uri="{FF2B5EF4-FFF2-40B4-BE49-F238E27FC236}">
                  <a16:creationId xmlns:a16="http://schemas.microsoft.com/office/drawing/2014/main" id="{DF10AF4C-043F-B106-5BD7-4FE0010D2E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" y="1417"/>
              <a:ext cx="4816" cy="455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>
                <a:cs typeface="Arial" panose="020B0604020202020204" pitchFamily="34" charset="0"/>
              </a:endParaRPr>
            </a:p>
          </p:txBody>
        </p:sp>
        <p:sp>
          <p:nvSpPr>
            <p:cNvPr id="47121" name="Rectangle 5">
              <a:extLst>
                <a:ext uri="{FF2B5EF4-FFF2-40B4-BE49-F238E27FC236}">
                  <a16:creationId xmlns:a16="http://schemas.microsoft.com/office/drawing/2014/main" id="{34A057B6-5B65-E6BD-62B3-3D4B6B277A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" y="2379"/>
              <a:ext cx="4817" cy="47"/>
            </a:xfrm>
            <a:prstGeom prst="rect">
              <a:avLst/>
            </a:prstGeom>
            <a:solidFill>
              <a:srgbClr val="DDDDDD"/>
            </a:solidFill>
            <a:ln w="158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>
                <a:cs typeface="Arial" panose="020B0604020202020204" pitchFamily="34" charset="0"/>
              </a:endParaRPr>
            </a:p>
          </p:txBody>
        </p:sp>
        <p:sp>
          <p:nvSpPr>
            <p:cNvPr id="47122" name="Rectangle 6">
              <a:extLst>
                <a:ext uri="{FF2B5EF4-FFF2-40B4-BE49-F238E27FC236}">
                  <a16:creationId xmlns:a16="http://schemas.microsoft.com/office/drawing/2014/main" id="{76181942-5F9D-D1B7-6F03-1113E59955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" y="2889"/>
              <a:ext cx="4816" cy="47"/>
            </a:xfrm>
            <a:prstGeom prst="rect">
              <a:avLst/>
            </a:prstGeom>
            <a:solidFill>
              <a:srgbClr val="DDDDDD"/>
            </a:solidFill>
            <a:ln w="158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>
                <a:cs typeface="Arial" panose="020B0604020202020204" pitchFamily="34" charset="0"/>
              </a:endParaRPr>
            </a:p>
          </p:txBody>
        </p:sp>
        <p:sp>
          <p:nvSpPr>
            <p:cNvPr id="47123" name="Rectangle 7">
              <a:extLst>
                <a:ext uri="{FF2B5EF4-FFF2-40B4-BE49-F238E27FC236}">
                  <a16:creationId xmlns:a16="http://schemas.microsoft.com/office/drawing/2014/main" id="{E3AC71BE-470E-344A-5218-5DF53F543D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" y="1121"/>
              <a:ext cx="4817" cy="296"/>
            </a:xfrm>
            <a:prstGeom prst="rect">
              <a:avLst/>
            </a:prstGeom>
            <a:solidFill>
              <a:srgbClr val="DDDDDD"/>
            </a:solidFill>
            <a:ln w="158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>
                <a:cs typeface="Arial" panose="020B0604020202020204" pitchFamily="34" charset="0"/>
              </a:endParaRPr>
            </a:p>
          </p:txBody>
        </p:sp>
        <p:sp>
          <p:nvSpPr>
            <p:cNvPr id="47124" name="Text Box 8">
              <a:extLst>
                <a:ext uri="{FF2B5EF4-FFF2-40B4-BE49-F238E27FC236}">
                  <a16:creationId xmlns:a16="http://schemas.microsoft.com/office/drawing/2014/main" id="{E92A1E95-2F8F-3E29-CEA7-4B291084A5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99" y="1156"/>
              <a:ext cx="23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 b="1">
                  <a:cs typeface="Arial" panose="020B0604020202020204" pitchFamily="34" charset="0"/>
                </a:rPr>
                <a:t>REPORTING SENIOR MARKINGS</a:t>
              </a:r>
            </a:p>
          </p:txBody>
        </p:sp>
        <p:sp>
          <p:nvSpPr>
            <p:cNvPr id="47125" name="Line 9">
              <a:extLst>
                <a:ext uri="{FF2B5EF4-FFF2-40B4-BE49-F238E27FC236}">
                  <a16:creationId xmlns:a16="http://schemas.microsoft.com/office/drawing/2014/main" id="{031ED683-C75F-F15A-8191-FC7FFA3673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2" y="1632"/>
              <a:ext cx="481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26" name="Rectangle 10">
              <a:extLst>
                <a:ext uri="{FF2B5EF4-FFF2-40B4-BE49-F238E27FC236}">
                  <a16:creationId xmlns:a16="http://schemas.microsoft.com/office/drawing/2014/main" id="{8F974A8F-F719-4D65-9D95-702B58C6DA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" y="3394"/>
              <a:ext cx="4816" cy="47"/>
            </a:xfrm>
            <a:prstGeom prst="rect">
              <a:avLst/>
            </a:prstGeom>
            <a:solidFill>
              <a:srgbClr val="DDDDDD"/>
            </a:solidFill>
            <a:ln w="158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>
                <a:cs typeface="Arial" panose="020B0604020202020204" pitchFamily="34" charset="0"/>
              </a:endParaRPr>
            </a:p>
          </p:txBody>
        </p:sp>
        <p:sp>
          <p:nvSpPr>
            <p:cNvPr id="47127" name="Line 11">
              <a:extLst>
                <a:ext uri="{FF2B5EF4-FFF2-40B4-BE49-F238E27FC236}">
                  <a16:creationId xmlns:a16="http://schemas.microsoft.com/office/drawing/2014/main" id="{F27A336E-0C9F-EF41-3A9D-294EDFB550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6" y="1416"/>
              <a:ext cx="0" cy="45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28" name="Line 12">
              <a:extLst>
                <a:ext uri="{FF2B5EF4-FFF2-40B4-BE49-F238E27FC236}">
                  <a16:creationId xmlns:a16="http://schemas.microsoft.com/office/drawing/2014/main" id="{2E829180-69A3-934E-A5FC-25F7AF8C15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57" y="1632"/>
              <a:ext cx="0" cy="24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29" name="Line 13">
              <a:extLst>
                <a:ext uri="{FF2B5EF4-FFF2-40B4-BE49-F238E27FC236}">
                  <a16:creationId xmlns:a16="http://schemas.microsoft.com/office/drawing/2014/main" id="{2E860386-831F-C0F4-D064-B8E15E8B24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7" y="1423"/>
              <a:ext cx="0" cy="45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30" name="Line 14">
              <a:extLst>
                <a:ext uri="{FF2B5EF4-FFF2-40B4-BE49-F238E27FC236}">
                  <a16:creationId xmlns:a16="http://schemas.microsoft.com/office/drawing/2014/main" id="{7EE34157-82F8-A413-39B9-B50CF73D4B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7" y="1630"/>
              <a:ext cx="0" cy="24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31" name="Line 15">
              <a:extLst>
                <a:ext uri="{FF2B5EF4-FFF2-40B4-BE49-F238E27FC236}">
                  <a16:creationId xmlns:a16="http://schemas.microsoft.com/office/drawing/2014/main" id="{D6DD29ED-1120-03FF-B82C-2363ABB636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9" y="1633"/>
              <a:ext cx="0" cy="24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32" name="Line 16">
              <a:extLst>
                <a:ext uri="{FF2B5EF4-FFF2-40B4-BE49-F238E27FC236}">
                  <a16:creationId xmlns:a16="http://schemas.microsoft.com/office/drawing/2014/main" id="{48187D00-D950-24A9-9A13-D41EAF05F7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9" y="1631"/>
              <a:ext cx="0" cy="24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33" name="Line 17">
              <a:extLst>
                <a:ext uri="{FF2B5EF4-FFF2-40B4-BE49-F238E27FC236}">
                  <a16:creationId xmlns:a16="http://schemas.microsoft.com/office/drawing/2014/main" id="{98B353B5-8E3B-9E31-9FC0-CF64FEBA29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56" y="1637"/>
              <a:ext cx="0" cy="24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34" name="Line 18">
              <a:extLst>
                <a:ext uri="{FF2B5EF4-FFF2-40B4-BE49-F238E27FC236}">
                  <a16:creationId xmlns:a16="http://schemas.microsoft.com/office/drawing/2014/main" id="{EDE1F39E-5C4B-8C80-C7D7-24C064FC9A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04" y="1423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35" name="Line 19">
              <a:extLst>
                <a:ext uri="{FF2B5EF4-FFF2-40B4-BE49-F238E27FC236}">
                  <a16:creationId xmlns:a16="http://schemas.microsoft.com/office/drawing/2014/main" id="{0441003A-8E9F-593E-448D-0AA988FF23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75" y="1420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36" name="Line 20">
              <a:extLst>
                <a:ext uri="{FF2B5EF4-FFF2-40B4-BE49-F238E27FC236}">
                  <a16:creationId xmlns:a16="http://schemas.microsoft.com/office/drawing/2014/main" id="{B370744F-B69D-4C19-DCF6-7C85F23BE3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29" y="1419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37" name="Line 21">
              <a:extLst>
                <a:ext uri="{FF2B5EF4-FFF2-40B4-BE49-F238E27FC236}">
                  <a16:creationId xmlns:a16="http://schemas.microsoft.com/office/drawing/2014/main" id="{86954799-93EE-9CEE-895F-6CD47C87ED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01" y="1413"/>
              <a:ext cx="0" cy="21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38" name="Line 22">
              <a:extLst>
                <a:ext uri="{FF2B5EF4-FFF2-40B4-BE49-F238E27FC236}">
                  <a16:creationId xmlns:a16="http://schemas.microsoft.com/office/drawing/2014/main" id="{F4F7E14B-92BF-8ED6-3CF1-3C0C9354BD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5" y="1420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39" name="Line 23">
              <a:extLst>
                <a:ext uri="{FF2B5EF4-FFF2-40B4-BE49-F238E27FC236}">
                  <a16:creationId xmlns:a16="http://schemas.microsoft.com/office/drawing/2014/main" id="{835ECAB5-6326-0D07-B8DD-FB709875D1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6" y="1420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40" name="Line 24">
              <a:extLst>
                <a:ext uri="{FF2B5EF4-FFF2-40B4-BE49-F238E27FC236}">
                  <a16:creationId xmlns:a16="http://schemas.microsoft.com/office/drawing/2014/main" id="{CFF6B487-CE60-F3D1-392B-2CA562510B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4" y="1412"/>
              <a:ext cx="0" cy="21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41" name="Line 25">
              <a:extLst>
                <a:ext uri="{FF2B5EF4-FFF2-40B4-BE49-F238E27FC236}">
                  <a16:creationId xmlns:a16="http://schemas.microsoft.com/office/drawing/2014/main" id="{BAD4DCD1-7414-5FBB-408E-EFB99529F7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14" y="1412"/>
              <a:ext cx="1" cy="21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42" name="Line 26">
              <a:extLst>
                <a:ext uri="{FF2B5EF4-FFF2-40B4-BE49-F238E27FC236}">
                  <a16:creationId xmlns:a16="http://schemas.microsoft.com/office/drawing/2014/main" id="{F96DF469-1248-4086-2E2A-F9ADB5AFBD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64" y="1420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43" name="Line 27">
              <a:extLst>
                <a:ext uri="{FF2B5EF4-FFF2-40B4-BE49-F238E27FC236}">
                  <a16:creationId xmlns:a16="http://schemas.microsoft.com/office/drawing/2014/main" id="{87324D5E-CB28-337D-FDC7-48E5237C31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77" y="1422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44" name="Line 28">
              <a:extLst>
                <a:ext uri="{FF2B5EF4-FFF2-40B4-BE49-F238E27FC236}">
                  <a16:creationId xmlns:a16="http://schemas.microsoft.com/office/drawing/2014/main" id="{C78B39D1-CABB-A46F-F6C4-A48BE5A44B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56" y="1422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45" name="Text Box 29">
              <a:extLst>
                <a:ext uri="{FF2B5EF4-FFF2-40B4-BE49-F238E27FC236}">
                  <a16:creationId xmlns:a16="http://schemas.microsoft.com/office/drawing/2014/main" id="{365CCFEF-32EA-3949-F32B-7CD8EACD3A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4" y="1441"/>
              <a:ext cx="102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 b="1">
                  <a:cs typeface="Arial" panose="020B0604020202020204" pitchFamily="34" charset="0"/>
                </a:rPr>
                <a:t>Reporting Senior</a:t>
              </a:r>
            </a:p>
          </p:txBody>
        </p:sp>
        <p:sp>
          <p:nvSpPr>
            <p:cNvPr id="47146" name="Text Box 30">
              <a:extLst>
                <a:ext uri="{FF2B5EF4-FFF2-40B4-BE49-F238E27FC236}">
                  <a16:creationId xmlns:a16="http://schemas.microsoft.com/office/drawing/2014/main" id="{C88D7EDF-68A9-2F3C-D0B0-2ED41A645C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0" y="1672"/>
              <a:ext cx="57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 b="1">
                  <a:cs typeface="Arial" panose="020B0604020202020204" pitchFamily="34" charset="0"/>
                </a:rPr>
                <a:t>Promote</a:t>
              </a:r>
            </a:p>
          </p:txBody>
        </p:sp>
        <p:sp>
          <p:nvSpPr>
            <p:cNvPr id="47147" name="Text Box 31">
              <a:extLst>
                <a:ext uri="{FF2B5EF4-FFF2-40B4-BE49-F238E27FC236}">
                  <a16:creationId xmlns:a16="http://schemas.microsoft.com/office/drawing/2014/main" id="{5570A07D-DE4A-6DB6-D514-2E3F25710C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33" y="1672"/>
              <a:ext cx="53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 b="1">
                  <a:cs typeface="Arial" panose="020B0604020202020204" pitchFamily="34" charset="0"/>
                </a:rPr>
                <a:t>Reports</a:t>
              </a:r>
            </a:p>
          </p:txBody>
        </p:sp>
        <p:sp>
          <p:nvSpPr>
            <p:cNvPr id="47148" name="Text Box 32">
              <a:extLst>
                <a:ext uri="{FF2B5EF4-FFF2-40B4-BE49-F238E27FC236}">
                  <a16:creationId xmlns:a16="http://schemas.microsoft.com/office/drawing/2014/main" id="{AE3EA2EC-F72F-09F3-9442-F6E2AD974B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17" y="1441"/>
              <a:ext cx="2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 b="1">
                  <a:cs typeface="Arial" panose="020B0604020202020204" pitchFamily="34" charset="0"/>
                </a:rPr>
                <a:t>Per</a:t>
              </a:r>
            </a:p>
          </p:txBody>
        </p:sp>
        <p:sp>
          <p:nvSpPr>
            <p:cNvPr id="47149" name="Text Box 33">
              <a:extLst>
                <a:ext uri="{FF2B5EF4-FFF2-40B4-BE49-F238E27FC236}">
                  <a16:creationId xmlns:a16="http://schemas.microsoft.com/office/drawing/2014/main" id="{BDBC3DA8-E722-57DD-C318-4E2E79BE3E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97" y="1441"/>
              <a:ext cx="30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 b="1">
                  <a:cs typeface="Arial" panose="020B0604020202020204" pitchFamily="34" charset="0"/>
                </a:rPr>
                <a:t>Pro</a:t>
              </a:r>
            </a:p>
          </p:txBody>
        </p:sp>
        <p:sp>
          <p:nvSpPr>
            <p:cNvPr id="47150" name="Text Box 34">
              <a:extLst>
                <a:ext uri="{FF2B5EF4-FFF2-40B4-BE49-F238E27FC236}">
                  <a16:creationId xmlns:a16="http://schemas.microsoft.com/office/drawing/2014/main" id="{8A26E353-CC71-B4DC-D2C8-7961C20BBC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49" y="1441"/>
              <a:ext cx="33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 b="1">
                  <a:cs typeface="Arial" panose="020B0604020202020204" pitchFamily="34" charset="0"/>
                </a:rPr>
                <a:t>Cou</a:t>
              </a:r>
            </a:p>
          </p:txBody>
        </p:sp>
        <p:sp>
          <p:nvSpPr>
            <p:cNvPr id="47151" name="Text Box 35">
              <a:extLst>
                <a:ext uri="{FF2B5EF4-FFF2-40B4-BE49-F238E27FC236}">
                  <a16:creationId xmlns:a16="http://schemas.microsoft.com/office/drawing/2014/main" id="{388B26AA-DCB9-2F4E-6E79-0E0A97BC4E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1" y="1441"/>
              <a:ext cx="26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 b="1">
                  <a:cs typeface="Arial" panose="020B0604020202020204" pitchFamily="34" charset="0"/>
                </a:rPr>
                <a:t>Eff</a:t>
              </a:r>
            </a:p>
          </p:txBody>
        </p:sp>
        <p:sp>
          <p:nvSpPr>
            <p:cNvPr id="47152" name="Text Box 36">
              <a:extLst>
                <a:ext uri="{FF2B5EF4-FFF2-40B4-BE49-F238E27FC236}">
                  <a16:creationId xmlns:a16="http://schemas.microsoft.com/office/drawing/2014/main" id="{DE7CCE45-08F7-22C5-CE3C-DE8AAABEFD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85" y="1441"/>
              <a:ext cx="24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 b="1">
                  <a:cs typeface="Arial" panose="020B0604020202020204" pitchFamily="34" charset="0"/>
                </a:rPr>
                <a:t>Ini</a:t>
              </a:r>
            </a:p>
          </p:txBody>
        </p:sp>
        <p:sp>
          <p:nvSpPr>
            <p:cNvPr id="47153" name="Text Box 37">
              <a:extLst>
                <a:ext uri="{FF2B5EF4-FFF2-40B4-BE49-F238E27FC236}">
                  <a16:creationId xmlns:a16="http://schemas.microsoft.com/office/drawing/2014/main" id="{21547459-942D-D8AF-A308-7F018748AA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4" y="1441"/>
              <a:ext cx="30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 b="1">
                  <a:cs typeface="Arial" panose="020B0604020202020204" pitchFamily="34" charset="0"/>
                </a:rPr>
                <a:t>Lea</a:t>
              </a:r>
            </a:p>
          </p:txBody>
        </p:sp>
        <p:sp>
          <p:nvSpPr>
            <p:cNvPr id="47154" name="Text Box 38">
              <a:extLst>
                <a:ext uri="{FF2B5EF4-FFF2-40B4-BE49-F238E27FC236}">
                  <a16:creationId xmlns:a16="http://schemas.microsoft.com/office/drawing/2014/main" id="{F5CCDCEE-9F8A-8C75-3A03-01F34AF76B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63" y="1441"/>
              <a:ext cx="32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 b="1">
                  <a:cs typeface="Arial" panose="020B0604020202020204" pitchFamily="34" charset="0"/>
                </a:rPr>
                <a:t>Dev</a:t>
              </a:r>
            </a:p>
          </p:txBody>
        </p:sp>
        <p:sp>
          <p:nvSpPr>
            <p:cNvPr id="47155" name="Text Box 39">
              <a:extLst>
                <a:ext uri="{FF2B5EF4-FFF2-40B4-BE49-F238E27FC236}">
                  <a16:creationId xmlns:a16="http://schemas.microsoft.com/office/drawing/2014/main" id="{29A3382F-C862-BDB0-A217-568EA1B132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57" y="1441"/>
              <a:ext cx="29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 b="1">
                  <a:cs typeface="Arial" panose="020B0604020202020204" pitchFamily="34" charset="0"/>
                </a:rPr>
                <a:t>Set</a:t>
              </a:r>
            </a:p>
          </p:txBody>
        </p:sp>
        <p:sp>
          <p:nvSpPr>
            <p:cNvPr id="47156" name="Text Box 40">
              <a:extLst>
                <a:ext uri="{FF2B5EF4-FFF2-40B4-BE49-F238E27FC236}">
                  <a16:creationId xmlns:a16="http://schemas.microsoft.com/office/drawing/2014/main" id="{A739369D-D9A8-B6D3-D48D-2D4A28D9A1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16" y="1441"/>
              <a:ext cx="32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 b="1">
                  <a:cs typeface="Arial" panose="020B0604020202020204" pitchFamily="34" charset="0"/>
                </a:rPr>
                <a:t>Ens</a:t>
              </a:r>
            </a:p>
          </p:txBody>
        </p:sp>
        <p:sp>
          <p:nvSpPr>
            <p:cNvPr id="47157" name="Text Box 41">
              <a:extLst>
                <a:ext uri="{FF2B5EF4-FFF2-40B4-BE49-F238E27FC236}">
                  <a16:creationId xmlns:a16="http://schemas.microsoft.com/office/drawing/2014/main" id="{00B0445E-4FD1-65A4-29BC-7A668E3170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7" y="1441"/>
              <a:ext cx="26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 b="1">
                  <a:cs typeface="Arial" panose="020B0604020202020204" pitchFamily="34" charset="0"/>
                </a:rPr>
                <a:t>Co</a:t>
              </a:r>
            </a:p>
          </p:txBody>
        </p:sp>
        <p:sp>
          <p:nvSpPr>
            <p:cNvPr id="47158" name="Text Box 42">
              <a:extLst>
                <a:ext uri="{FF2B5EF4-FFF2-40B4-BE49-F238E27FC236}">
                  <a16:creationId xmlns:a16="http://schemas.microsoft.com/office/drawing/2014/main" id="{48C93BB5-8866-2F51-F79D-88F6CFB9EF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23" y="1441"/>
              <a:ext cx="35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 b="1">
                  <a:cs typeface="Arial" panose="020B0604020202020204" pitchFamily="34" charset="0"/>
                </a:rPr>
                <a:t>PME</a:t>
              </a:r>
            </a:p>
          </p:txBody>
        </p:sp>
        <p:sp>
          <p:nvSpPr>
            <p:cNvPr id="47159" name="Text Box 43">
              <a:extLst>
                <a:ext uri="{FF2B5EF4-FFF2-40B4-BE49-F238E27FC236}">
                  <a16:creationId xmlns:a16="http://schemas.microsoft.com/office/drawing/2014/main" id="{B1C8BD04-B265-90B1-D318-5E13F1674F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8" y="1441"/>
              <a:ext cx="32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 b="1">
                  <a:cs typeface="Arial" panose="020B0604020202020204" pitchFamily="34" charset="0"/>
                </a:rPr>
                <a:t>Dec</a:t>
              </a:r>
            </a:p>
          </p:txBody>
        </p:sp>
        <p:sp>
          <p:nvSpPr>
            <p:cNvPr id="47160" name="Text Box 44">
              <a:extLst>
                <a:ext uri="{FF2B5EF4-FFF2-40B4-BE49-F238E27FC236}">
                  <a16:creationId xmlns:a16="http://schemas.microsoft.com/office/drawing/2014/main" id="{68071EBC-8434-711C-B599-8531838FD3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50" y="1441"/>
              <a:ext cx="31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 b="1">
                  <a:cs typeface="Arial" panose="020B0604020202020204" pitchFamily="34" charset="0"/>
                </a:rPr>
                <a:t>Jud</a:t>
              </a:r>
            </a:p>
          </p:txBody>
        </p:sp>
        <p:sp>
          <p:nvSpPr>
            <p:cNvPr id="47161" name="Text Box 45">
              <a:extLst>
                <a:ext uri="{FF2B5EF4-FFF2-40B4-BE49-F238E27FC236}">
                  <a16:creationId xmlns:a16="http://schemas.microsoft.com/office/drawing/2014/main" id="{047CE25D-E8BA-971E-A31A-E92720F2BB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36" y="1441"/>
              <a:ext cx="34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 b="1">
                  <a:cs typeface="Arial" panose="020B0604020202020204" pitchFamily="34" charset="0"/>
                </a:rPr>
                <a:t>Eval</a:t>
              </a:r>
            </a:p>
          </p:txBody>
        </p:sp>
        <p:sp>
          <p:nvSpPr>
            <p:cNvPr id="47162" name="Line 46">
              <a:extLst>
                <a:ext uri="{FF2B5EF4-FFF2-40B4-BE49-F238E27FC236}">
                  <a16:creationId xmlns:a16="http://schemas.microsoft.com/office/drawing/2014/main" id="{469C750E-84F6-A9F4-E1D8-82671C98C2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5" y="1422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63" name="Text Box 47">
              <a:extLst>
                <a:ext uri="{FF2B5EF4-FFF2-40B4-BE49-F238E27FC236}">
                  <a16:creationId xmlns:a16="http://schemas.microsoft.com/office/drawing/2014/main" id="{EC59304F-D7DE-B6C6-C328-F0E2A567B6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40" y="1672"/>
              <a:ext cx="58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 b="1">
                  <a:cs typeface="Arial" panose="020B0604020202020204" pitchFamily="34" charset="0"/>
                </a:rPr>
                <a:t>RPT Avg</a:t>
              </a:r>
            </a:p>
          </p:txBody>
        </p:sp>
        <p:sp>
          <p:nvSpPr>
            <p:cNvPr id="47164" name="Text Box 48">
              <a:extLst>
                <a:ext uri="{FF2B5EF4-FFF2-40B4-BE49-F238E27FC236}">
                  <a16:creationId xmlns:a16="http://schemas.microsoft.com/office/drawing/2014/main" id="{6B80CFB7-2254-05E3-B747-C413667C5E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42" y="1672"/>
              <a:ext cx="51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 b="1">
                  <a:cs typeface="Arial" panose="020B0604020202020204" pitchFamily="34" charset="0"/>
                </a:rPr>
                <a:t>RS Avg</a:t>
              </a:r>
            </a:p>
          </p:txBody>
        </p:sp>
        <p:sp>
          <p:nvSpPr>
            <p:cNvPr id="47165" name="Text Box 49">
              <a:extLst>
                <a:ext uri="{FF2B5EF4-FFF2-40B4-BE49-F238E27FC236}">
                  <a16:creationId xmlns:a16="http://schemas.microsoft.com/office/drawing/2014/main" id="{C90F40B4-EAB3-DAFC-C354-84FDB5BBA3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9" y="1672"/>
              <a:ext cx="55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 b="1">
                  <a:cs typeface="Arial" panose="020B0604020202020204" pitchFamily="34" charset="0"/>
                </a:rPr>
                <a:t>RS High</a:t>
              </a:r>
            </a:p>
          </p:txBody>
        </p:sp>
        <p:sp>
          <p:nvSpPr>
            <p:cNvPr id="47166" name="Text Box 50">
              <a:extLst>
                <a:ext uri="{FF2B5EF4-FFF2-40B4-BE49-F238E27FC236}">
                  <a16:creationId xmlns:a16="http://schemas.microsoft.com/office/drawing/2014/main" id="{D06F814C-A45E-277F-083A-52A15A1277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57" y="1672"/>
              <a:ext cx="74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 b="1">
                  <a:cs typeface="Arial" panose="020B0604020202020204" pitchFamily="34" charset="0"/>
                </a:rPr>
                <a:t>RPT at High</a:t>
              </a:r>
            </a:p>
          </p:txBody>
        </p:sp>
        <p:sp>
          <p:nvSpPr>
            <p:cNvPr id="47167" name="Text Box 51">
              <a:extLst>
                <a:ext uri="{FF2B5EF4-FFF2-40B4-BE49-F238E27FC236}">
                  <a16:creationId xmlns:a16="http://schemas.microsoft.com/office/drawing/2014/main" id="{2B528975-84D3-0FF2-0891-EB0D7DA178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6" y="1672"/>
              <a:ext cx="68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 b="1">
                  <a:cs typeface="Arial" panose="020B0604020202020204" pitchFamily="34" charset="0"/>
                </a:rPr>
                <a:t>RV at Proc</a:t>
              </a:r>
            </a:p>
          </p:txBody>
        </p:sp>
        <p:sp>
          <p:nvSpPr>
            <p:cNvPr id="47168" name="Text Box 52">
              <a:extLst>
                <a:ext uri="{FF2B5EF4-FFF2-40B4-BE49-F238E27FC236}">
                  <a16:creationId xmlns:a16="http://schemas.microsoft.com/office/drawing/2014/main" id="{D8592E8D-5AF5-97C8-193C-95B8CE46F6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56" y="1672"/>
              <a:ext cx="55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 b="1">
                  <a:cs typeface="Arial" panose="020B0604020202020204" pitchFamily="34" charset="0"/>
                </a:rPr>
                <a:t>Cum RV</a:t>
              </a:r>
            </a:p>
          </p:txBody>
        </p:sp>
        <p:sp>
          <p:nvSpPr>
            <p:cNvPr id="47169" name="Rectangle 53">
              <a:extLst>
                <a:ext uri="{FF2B5EF4-FFF2-40B4-BE49-F238E27FC236}">
                  <a16:creationId xmlns:a16="http://schemas.microsoft.com/office/drawing/2014/main" id="{D83A9D06-E5AC-1C63-6385-8A95EF4F9B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" y="1924"/>
              <a:ext cx="4816" cy="455"/>
            </a:xfrm>
            <a:prstGeom prst="rect">
              <a:avLst/>
            </a:prstGeom>
            <a:solidFill>
              <a:srgbClr val="FFFF99"/>
            </a:solidFill>
            <a:ln w="158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>
                <a:cs typeface="Arial" panose="020B0604020202020204" pitchFamily="34" charset="0"/>
              </a:endParaRPr>
            </a:p>
          </p:txBody>
        </p:sp>
        <p:sp>
          <p:nvSpPr>
            <p:cNvPr id="47170" name="Line 54">
              <a:extLst>
                <a:ext uri="{FF2B5EF4-FFF2-40B4-BE49-F238E27FC236}">
                  <a16:creationId xmlns:a16="http://schemas.microsoft.com/office/drawing/2014/main" id="{67BDBC4B-C665-473A-DA9C-C818820920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" y="2139"/>
              <a:ext cx="481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71" name="Line 55">
              <a:extLst>
                <a:ext uri="{FF2B5EF4-FFF2-40B4-BE49-F238E27FC236}">
                  <a16:creationId xmlns:a16="http://schemas.microsoft.com/office/drawing/2014/main" id="{2F049E02-E925-6C58-0EA7-6E77E00F6A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0" y="1923"/>
              <a:ext cx="0" cy="45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72" name="Line 56">
              <a:extLst>
                <a:ext uri="{FF2B5EF4-FFF2-40B4-BE49-F238E27FC236}">
                  <a16:creationId xmlns:a16="http://schemas.microsoft.com/office/drawing/2014/main" id="{31ED53CD-22D9-DABB-3D10-8E925BBD10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51" y="2139"/>
              <a:ext cx="0" cy="24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73" name="Line 57">
              <a:extLst>
                <a:ext uri="{FF2B5EF4-FFF2-40B4-BE49-F238E27FC236}">
                  <a16:creationId xmlns:a16="http://schemas.microsoft.com/office/drawing/2014/main" id="{DF8903C6-0198-AA79-BC02-BF28769730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1" y="1930"/>
              <a:ext cx="0" cy="45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74" name="Line 58">
              <a:extLst>
                <a:ext uri="{FF2B5EF4-FFF2-40B4-BE49-F238E27FC236}">
                  <a16:creationId xmlns:a16="http://schemas.microsoft.com/office/drawing/2014/main" id="{67124FD7-6F5B-BC7D-29E6-2E0B343F7F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1" y="2137"/>
              <a:ext cx="0" cy="24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75" name="Line 59">
              <a:extLst>
                <a:ext uri="{FF2B5EF4-FFF2-40B4-BE49-F238E27FC236}">
                  <a16:creationId xmlns:a16="http://schemas.microsoft.com/office/drawing/2014/main" id="{826D2A2E-04D7-A7CD-D5C6-1A9C0656F0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3" y="2140"/>
              <a:ext cx="0" cy="24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76" name="Line 60">
              <a:extLst>
                <a:ext uri="{FF2B5EF4-FFF2-40B4-BE49-F238E27FC236}">
                  <a16:creationId xmlns:a16="http://schemas.microsoft.com/office/drawing/2014/main" id="{CB1148A3-B943-1FE0-4FA2-3039023637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3" y="2138"/>
              <a:ext cx="0" cy="24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77" name="Line 61">
              <a:extLst>
                <a:ext uri="{FF2B5EF4-FFF2-40B4-BE49-F238E27FC236}">
                  <a16:creationId xmlns:a16="http://schemas.microsoft.com/office/drawing/2014/main" id="{BEA27063-BAD2-5638-4982-98F92DBDEE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50" y="2144"/>
              <a:ext cx="0" cy="24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78" name="Line 62">
              <a:extLst>
                <a:ext uri="{FF2B5EF4-FFF2-40B4-BE49-F238E27FC236}">
                  <a16:creationId xmlns:a16="http://schemas.microsoft.com/office/drawing/2014/main" id="{E056B6A4-1E3A-FD48-2A89-02262114F1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8" y="1930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79" name="Line 63">
              <a:extLst>
                <a:ext uri="{FF2B5EF4-FFF2-40B4-BE49-F238E27FC236}">
                  <a16:creationId xmlns:a16="http://schemas.microsoft.com/office/drawing/2014/main" id="{699B6C01-C1EF-8682-EC85-E16CCB8F5F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9" y="1927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80" name="Line 64">
              <a:extLst>
                <a:ext uri="{FF2B5EF4-FFF2-40B4-BE49-F238E27FC236}">
                  <a16:creationId xmlns:a16="http://schemas.microsoft.com/office/drawing/2014/main" id="{353CF73E-6678-5009-18C3-A2134E81F0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23" y="1926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81" name="Line 65">
              <a:extLst>
                <a:ext uri="{FF2B5EF4-FFF2-40B4-BE49-F238E27FC236}">
                  <a16:creationId xmlns:a16="http://schemas.microsoft.com/office/drawing/2014/main" id="{A3C5D70C-201C-0074-1976-6FCA42734B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95" y="1920"/>
              <a:ext cx="0" cy="218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82" name="Line 66">
              <a:extLst>
                <a:ext uri="{FF2B5EF4-FFF2-40B4-BE49-F238E27FC236}">
                  <a16:creationId xmlns:a16="http://schemas.microsoft.com/office/drawing/2014/main" id="{651C5E68-AC2E-2EF2-EC91-43FFFC3BE8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39" y="1927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83" name="Line 67">
              <a:extLst>
                <a:ext uri="{FF2B5EF4-FFF2-40B4-BE49-F238E27FC236}">
                  <a16:creationId xmlns:a16="http://schemas.microsoft.com/office/drawing/2014/main" id="{96E65600-46E5-A58F-6FB3-85D047363D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0" y="1927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84" name="Line 68">
              <a:extLst>
                <a:ext uri="{FF2B5EF4-FFF2-40B4-BE49-F238E27FC236}">
                  <a16:creationId xmlns:a16="http://schemas.microsoft.com/office/drawing/2014/main" id="{14BBA356-F66E-2A2C-DD92-CB90781CBF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48" y="1919"/>
              <a:ext cx="0" cy="22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85" name="Line 69">
              <a:extLst>
                <a:ext uri="{FF2B5EF4-FFF2-40B4-BE49-F238E27FC236}">
                  <a16:creationId xmlns:a16="http://schemas.microsoft.com/office/drawing/2014/main" id="{43CD1F6A-2E06-E252-5BD8-9B0ECF00C7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08" y="1919"/>
              <a:ext cx="0" cy="217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86" name="Line 70">
              <a:extLst>
                <a:ext uri="{FF2B5EF4-FFF2-40B4-BE49-F238E27FC236}">
                  <a16:creationId xmlns:a16="http://schemas.microsoft.com/office/drawing/2014/main" id="{C59DC149-013A-891C-B8B8-7754CFE1C2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58" y="1927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87" name="Line 71">
              <a:extLst>
                <a:ext uri="{FF2B5EF4-FFF2-40B4-BE49-F238E27FC236}">
                  <a16:creationId xmlns:a16="http://schemas.microsoft.com/office/drawing/2014/main" id="{12595677-7A0F-A924-B23A-98448645D2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71" y="1929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88" name="Line 72">
              <a:extLst>
                <a:ext uri="{FF2B5EF4-FFF2-40B4-BE49-F238E27FC236}">
                  <a16:creationId xmlns:a16="http://schemas.microsoft.com/office/drawing/2014/main" id="{089797DB-2100-93C6-2874-4C21951810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50" y="1929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89" name="Text Box 73">
              <a:extLst>
                <a:ext uri="{FF2B5EF4-FFF2-40B4-BE49-F238E27FC236}">
                  <a16:creationId xmlns:a16="http://schemas.microsoft.com/office/drawing/2014/main" id="{117D2FCB-C1A5-7B9C-1106-4D3184FCC5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" y="1932"/>
              <a:ext cx="77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LtCol Stickler</a:t>
              </a:r>
            </a:p>
          </p:txBody>
        </p:sp>
        <p:sp>
          <p:nvSpPr>
            <p:cNvPr id="47190" name="Text Box 74">
              <a:extLst>
                <a:ext uri="{FF2B5EF4-FFF2-40B4-BE49-F238E27FC236}">
                  <a16:creationId xmlns:a16="http://schemas.microsoft.com/office/drawing/2014/main" id="{6BCAEE51-4C40-9035-D16D-869CAA65C7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8" y="2157"/>
              <a:ext cx="30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Yes</a:t>
              </a:r>
            </a:p>
          </p:txBody>
        </p:sp>
        <p:sp>
          <p:nvSpPr>
            <p:cNvPr id="47191" name="Text Box 75">
              <a:extLst>
                <a:ext uri="{FF2B5EF4-FFF2-40B4-BE49-F238E27FC236}">
                  <a16:creationId xmlns:a16="http://schemas.microsoft.com/office/drawing/2014/main" id="{18FE65C5-3E5D-C7C4-65EA-89813991F3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30" y="2157"/>
              <a:ext cx="519" cy="192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14 of 17</a:t>
              </a:r>
            </a:p>
          </p:txBody>
        </p:sp>
        <p:sp>
          <p:nvSpPr>
            <p:cNvPr id="47192" name="Text Box 76">
              <a:extLst>
                <a:ext uri="{FF2B5EF4-FFF2-40B4-BE49-F238E27FC236}">
                  <a16:creationId xmlns:a16="http://schemas.microsoft.com/office/drawing/2014/main" id="{B9BDA948-DB4A-B993-7101-EBD678AAEF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6" y="1944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47193" name="Text Box 77">
              <a:extLst>
                <a:ext uri="{FF2B5EF4-FFF2-40B4-BE49-F238E27FC236}">
                  <a16:creationId xmlns:a16="http://schemas.microsoft.com/office/drawing/2014/main" id="{AA8417BC-6387-A365-ECFF-0E20477070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31" y="1944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47194" name="Text Box 78">
              <a:extLst>
                <a:ext uri="{FF2B5EF4-FFF2-40B4-BE49-F238E27FC236}">
                  <a16:creationId xmlns:a16="http://schemas.microsoft.com/office/drawing/2014/main" id="{B7FA16B5-FF55-1DEF-701E-C333B6AC0A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74" y="1944"/>
              <a:ext cx="19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47195" name="Text Box 79">
              <a:extLst>
                <a:ext uri="{FF2B5EF4-FFF2-40B4-BE49-F238E27FC236}">
                  <a16:creationId xmlns:a16="http://schemas.microsoft.com/office/drawing/2014/main" id="{95187F36-8137-DFDB-6D78-C9327858EA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8" y="1944"/>
              <a:ext cx="19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47196" name="Text Box 80">
              <a:extLst>
                <a:ext uri="{FF2B5EF4-FFF2-40B4-BE49-F238E27FC236}">
                  <a16:creationId xmlns:a16="http://schemas.microsoft.com/office/drawing/2014/main" id="{3634BB1C-E76C-F418-F6EF-A3D702E869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06" y="1944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47197" name="Text Box 81">
              <a:extLst>
                <a:ext uri="{FF2B5EF4-FFF2-40B4-BE49-F238E27FC236}">
                  <a16:creationId xmlns:a16="http://schemas.microsoft.com/office/drawing/2014/main" id="{58D4EB0B-13E8-C088-9EF7-8CE42AFB49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64" y="1944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47198" name="Text Box 82">
              <a:extLst>
                <a:ext uri="{FF2B5EF4-FFF2-40B4-BE49-F238E27FC236}">
                  <a16:creationId xmlns:a16="http://schemas.microsoft.com/office/drawing/2014/main" id="{B285E8DA-5C86-6037-ACE7-2942121F70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4" y="1944"/>
              <a:ext cx="19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47199" name="Text Box 83">
              <a:extLst>
                <a:ext uri="{FF2B5EF4-FFF2-40B4-BE49-F238E27FC236}">
                  <a16:creationId xmlns:a16="http://schemas.microsoft.com/office/drawing/2014/main" id="{538F8E7F-F969-62BA-32B2-D14A51ABA5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04" y="1944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47200" name="Text Box 84">
              <a:extLst>
                <a:ext uri="{FF2B5EF4-FFF2-40B4-BE49-F238E27FC236}">
                  <a16:creationId xmlns:a16="http://schemas.microsoft.com/office/drawing/2014/main" id="{3C33A3FC-160C-17B2-41F1-FD0553078D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4" y="1944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47201" name="Text Box 85">
              <a:extLst>
                <a:ext uri="{FF2B5EF4-FFF2-40B4-BE49-F238E27FC236}">
                  <a16:creationId xmlns:a16="http://schemas.microsoft.com/office/drawing/2014/main" id="{6E4C8D3B-4FEA-3A24-FF14-8B370B5B93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7" y="1944"/>
              <a:ext cx="19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47202" name="Text Box 86">
              <a:extLst>
                <a:ext uri="{FF2B5EF4-FFF2-40B4-BE49-F238E27FC236}">
                  <a16:creationId xmlns:a16="http://schemas.microsoft.com/office/drawing/2014/main" id="{29091D0A-C766-0704-2CCA-929DB2D27A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06" y="1944"/>
              <a:ext cx="19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47203" name="Text Box 87">
              <a:extLst>
                <a:ext uri="{FF2B5EF4-FFF2-40B4-BE49-F238E27FC236}">
                  <a16:creationId xmlns:a16="http://schemas.microsoft.com/office/drawing/2014/main" id="{6B2A48BB-6E1D-26CA-C5E1-AC4ACBF034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02" y="1944"/>
              <a:ext cx="19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47204" name="Text Box 88">
              <a:extLst>
                <a:ext uri="{FF2B5EF4-FFF2-40B4-BE49-F238E27FC236}">
                  <a16:creationId xmlns:a16="http://schemas.microsoft.com/office/drawing/2014/main" id="{56C88A64-BD64-A604-C402-BB644149F7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84" y="1944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47205" name="Text Box 89">
              <a:extLst>
                <a:ext uri="{FF2B5EF4-FFF2-40B4-BE49-F238E27FC236}">
                  <a16:creationId xmlns:a16="http://schemas.microsoft.com/office/drawing/2014/main" id="{9AAAEDAF-B75D-F8EF-A867-7AC6A388AD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06" y="1944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H</a:t>
              </a:r>
            </a:p>
          </p:txBody>
        </p:sp>
        <p:sp>
          <p:nvSpPr>
            <p:cNvPr id="47206" name="Line 90">
              <a:extLst>
                <a:ext uri="{FF2B5EF4-FFF2-40B4-BE49-F238E27FC236}">
                  <a16:creationId xmlns:a16="http://schemas.microsoft.com/office/drawing/2014/main" id="{71CDECCC-DE7E-9D2A-53FF-C58FB286E4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49" y="1929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07" name="Text Box 91">
              <a:extLst>
                <a:ext uri="{FF2B5EF4-FFF2-40B4-BE49-F238E27FC236}">
                  <a16:creationId xmlns:a16="http://schemas.microsoft.com/office/drawing/2014/main" id="{8FF95F00-2369-8AF2-E680-73123C0FBD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9" y="2157"/>
              <a:ext cx="33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2.53</a:t>
              </a:r>
            </a:p>
          </p:txBody>
        </p:sp>
        <p:sp>
          <p:nvSpPr>
            <p:cNvPr id="47208" name="Text Box 92">
              <a:extLst>
                <a:ext uri="{FF2B5EF4-FFF2-40B4-BE49-F238E27FC236}">
                  <a16:creationId xmlns:a16="http://schemas.microsoft.com/office/drawing/2014/main" id="{2C07E9B1-6931-013E-6580-4D015D8689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71" y="2157"/>
              <a:ext cx="333" cy="192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2.25</a:t>
              </a:r>
            </a:p>
          </p:txBody>
        </p:sp>
        <p:sp>
          <p:nvSpPr>
            <p:cNvPr id="47209" name="Text Box 93">
              <a:extLst>
                <a:ext uri="{FF2B5EF4-FFF2-40B4-BE49-F238E27FC236}">
                  <a16:creationId xmlns:a16="http://schemas.microsoft.com/office/drawing/2014/main" id="{6536E532-FBBF-B175-67C2-F5B2773B69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96" y="2157"/>
              <a:ext cx="33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2.82</a:t>
              </a:r>
            </a:p>
          </p:txBody>
        </p:sp>
        <p:sp>
          <p:nvSpPr>
            <p:cNvPr id="47210" name="Text Box 94">
              <a:extLst>
                <a:ext uri="{FF2B5EF4-FFF2-40B4-BE49-F238E27FC236}">
                  <a16:creationId xmlns:a16="http://schemas.microsoft.com/office/drawing/2014/main" id="{7FDFA3F0-A0E3-28F4-7D6F-5FD50CBD17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13" y="2157"/>
              <a:ext cx="178" cy="192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47211" name="Text Box 95">
              <a:extLst>
                <a:ext uri="{FF2B5EF4-FFF2-40B4-BE49-F238E27FC236}">
                  <a16:creationId xmlns:a16="http://schemas.microsoft.com/office/drawing/2014/main" id="{47EC209C-8831-6F84-97FA-A7BF6F4404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93" y="2157"/>
              <a:ext cx="39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94.60</a:t>
              </a:r>
            </a:p>
          </p:txBody>
        </p:sp>
        <p:sp>
          <p:nvSpPr>
            <p:cNvPr id="47212" name="Text Box 96">
              <a:extLst>
                <a:ext uri="{FF2B5EF4-FFF2-40B4-BE49-F238E27FC236}">
                  <a16:creationId xmlns:a16="http://schemas.microsoft.com/office/drawing/2014/main" id="{519A31C4-3C68-2AA1-02AB-704018ABE9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21" y="2157"/>
              <a:ext cx="39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96.00</a:t>
              </a:r>
            </a:p>
          </p:txBody>
        </p:sp>
        <p:sp>
          <p:nvSpPr>
            <p:cNvPr id="47213" name="Rectangle 97">
              <a:extLst>
                <a:ext uri="{FF2B5EF4-FFF2-40B4-BE49-F238E27FC236}">
                  <a16:creationId xmlns:a16="http://schemas.microsoft.com/office/drawing/2014/main" id="{22F564F6-6554-ABA1-BD36-E814DFAA17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" y="1873"/>
              <a:ext cx="4817" cy="47"/>
            </a:xfrm>
            <a:prstGeom prst="rect">
              <a:avLst/>
            </a:prstGeom>
            <a:solidFill>
              <a:srgbClr val="DDDDDD"/>
            </a:solidFill>
            <a:ln w="158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>
                <a:cs typeface="Arial" panose="020B0604020202020204" pitchFamily="34" charset="0"/>
              </a:endParaRPr>
            </a:p>
          </p:txBody>
        </p:sp>
        <p:sp>
          <p:nvSpPr>
            <p:cNvPr id="47214" name="Rectangle 98">
              <a:extLst>
                <a:ext uri="{FF2B5EF4-FFF2-40B4-BE49-F238E27FC236}">
                  <a16:creationId xmlns:a16="http://schemas.microsoft.com/office/drawing/2014/main" id="{D41B5E99-4C5F-CD19-D83F-87DCE358F6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" y="2432"/>
              <a:ext cx="4816" cy="455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>
                <a:cs typeface="Arial" panose="020B0604020202020204" pitchFamily="34" charset="0"/>
              </a:endParaRPr>
            </a:p>
          </p:txBody>
        </p:sp>
        <p:sp>
          <p:nvSpPr>
            <p:cNvPr id="47215" name="Line 99">
              <a:extLst>
                <a:ext uri="{FF2B5EF4-FFF2-40B4-BE49-F238E27FC236}">
                  <a16:creationId xmlns:a16="http://schemas.microsoft.com/office/drawing/2014/main" id="{0E89439E-3BEA-D0B3-31B7-B4B2154A20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3" y="2647"/>
              <a:ext cx="481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16" name="Line 100">
              <a:extLst>
                <a:ext uri="{FF2B5EF4-FFF2-40B4-BE49-F238E27FC236}">
                  <a16:creationId xmlns:a16="http://schemas.microsoft.com/office/drawing/2014/main" id="{A0D2665D-9B32-BE1F-6B96-7CC97579F6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7" y="2431"/>
              <a:ext cx="0" cy="45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17" name="Line 101">
              <a:extLst>
                <a:ext uri="{FF2B5EF4-FFF2-40B4-BE49-F238E27FC236}">
                  <a16:creationId xmlns:a16="http://schemas.microsoft.com/office/drawing/2014/main" id="{082C3197-CE60-E278-0B15-8AC23C4EFF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58" y="2647"/>
              <a:ext cx="0" cy="24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18" name="Line 102">
              <a:extLst>
                <a:ext uri="{FF2B5EF4-FFF2-40B4-BE49-F238E27FC236}">
                  <a16:creationId xmlns:a16="http://schemas.microsoft.com/office/drawing/2014/main" id="{21B8BF04-8C2E-D8A4-7E70-D5FC5324A4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8" y="2438"/>
              <a:ext cx="0" cy="45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19" name="Line 103">
              <a:extLst>
                <a:ext uri="{FF2B5EF4-FFF2-40B4-BE49-F238E27FC236}">
                  <a16:creationId xmlns:a16="http://schemas.microsoft.com/office/drawing/2014/main" id="{8242D0BD-4768-08FE-4C3F-DAF97E2CB2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8" y="2645"/>
              <a:ext cx="0" cy="24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20" name="Line 104">
              <a:extLst>
                <a:ext uri="{FF2B5EF4-FFF2-40B4-BE49-F238E27FC236}">
                  <a16:creationId xmlns:a16="http://schemas.microsoft.com/office/drawing/2014/main" id="{A3D4BD40-3AF8-BD50-8300-71D405E0A1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0" y="2648"/>
              <a:ext cx="0" cy="24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21" name="Line 105">
              <a:extLst>
                <a:ext uri="{FF2B5EF4-FFF2-40B4-BE49-F238E27FC236}">
                  <a16:creationId xmlns:a16="http://schemas.microsoft.com/office/drawing/2014/main" id="{933DBF64-5B38-516E-50CC-7F15D53A05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0" y="2646"/>
              <a:ext cx="0" cy="24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22" name="Line 106">
              <a:extLst>
                <a:ext uri="{FF2B5EF4-FFF2-40B4-BE49-F238E27FC236}">
                  <a16:creationId xmlns:a16="http://schemas.microsoft.com/office/drawing/2014/main" id="{10F750A5-0A31-EF5D-A49C-88319EEDC1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57" y="2652"/>
              <a:ext cx="0" cy="24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23" name="Line 107">
              <a:extLst>
                <a:ext uri="{FF2B5EF4-FFF2-40B4-BE49-F238E27FC236}">
                  <a16:creationId xmlns:a16="http://schemas.microsoft.com/office/drawing/2014/main" id="{D114D51F-0A4E-91AE-6501-BAFCF660A0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05" y="2438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24" name="Line 108">
              <a:extLst>
                <a:ext uri="{FF2B5EF4-FFF2-40B4-BE49-F238E27FC236}">
                  <a16:creationId xmlns:a16="http://schemas.microsoft.com/office/drawing/2014/main" id="{E5F2B6CA-41AC-37D4-9702-545729164D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76" y="2435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25" name="Line 109">
              <a:extLst>
                <a:ext uri="{FF2B5EF4-FFF2-40B4-BE49-F238E27FC236}">
                  <a16:creationId xmlns:a16="http://schemas.microsoft.com/office/drawing/2014/main" id="{5492394A-C5DA-9C96-989F-6EEA7CC59D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30" y="2434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26" name="Line 110">
              <a:extLst>
                <a:ext uri="{FF2B5EF4-FFF2-40B4-BE49-F238E27FC236}">
                  <a16:creationId xmlns:a16="http://schemas.microsoft.com/office/drawing/2014/main" id="{002F1ABD-7CE1-24FD-B5CC-55A2A1E428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02" y="2428"/>
              <a:ext cx="0" cy="22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27" name="Line 111">
              <a:extLst>
                <a:ext uri="{FF2B5EF4-FFF2-40B4-BE49-F238E27FC236}">
                  <a16:creationId xmlns:a16="http://schemas.microsoft.com/office/drawing/2014/main" id="{A114F5ED-6845-1B95-22F4-C0CF6F8825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6" y="2435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28" name="Line 112">
              <a:extLst>
                <a:ext uri="{FF2B5EF4-FFF2-40B4-BE49-F238E27FC236}">
                  <a16:creationId xmlns:a16="http://schemas.microsoft.com/office/drawing/2014/main" id="{C620B869-5892-C3ED-779A-908ED522F2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7" y="2435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29" name="Line 113">
              <a:extLst>
                <a:ext uri="{FF2B5EF4-FFF2-40B4-BE49-F238E27FC236}">
                  <a16:creationId xmlns:a16="http://schemas.microsoft.com/office/drawing/2014/main" id="{A376B9C9-FEED-1159-C4C1-2CF617CC13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5" y="2427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30" name="Line 114">
              <a:extLst>
                <a:ext uri="{FF2B5EF4-FFF2-40B4-BE49-F238E27FC236}">
                  <a16:creationId xmlns:a16="http://schemas.microsoft.com/office/drawing/2014/main" id="{30E2CFB1-A0E9-25C1-17AF-F6054D19C3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15" y="2427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31" name="Line 115">
              <a:extLst>
                <a:ext uri="{FF2B5EF4-FFF2-40B4-BE49-F238E27FC236}">
                  <a16:creationId xmlns:a16="http://schemas.microsoft.com/office/drawing/2014/main" id="{286F5870-0C67-096D-DD9C-F422960970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65" y="2435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32" name="Line 116">
              <a:extLst>
                <a:ext uri="{FF2B5EF4-FFF2-40B4-BE49-F238E27FC236}">
                  <a16:creationId xmlns:a16="http://schemas.microsoft.com/office/drawing/2014/main" id="{FB5E08EA-D68E-E42C-45A2-543B884D2D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78" y="2437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33" name="Line 117">
              <a:extLst>
                <a:ext uri="{FF2B5EF4-FFF2-40B4-BE49-F238E27FC236}">
                  <a16:creationId xmlns:a16="http://schemas.microsoft.com/office/drawing/2014/main" id="{FE9A8B67-9998-417A-6BA6-7BE5810F0D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57" y="2437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34" name="Line 118">
              <a:extLst>
                <a:ext uri="{FF2B5EF4-FFF2-40B4-BE49-F238E27FC236}">
                  <a16:creationId xmlns:a16="http://schemas.microsoft.com/office/drawing/2014/main" id="{ABC432BF-ECE5-608D-1C01-423D9F497E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6" y="2437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35" name="Rectangle 119">
              <a:extLst>
                <a:ext uri="{FF2B5EF4-FFF2-40B4-BE49-F238E27FC236}">
                  <a16:creationId xmlns:a16="http://schemas.microsoft.com/office/drawing/2014/main" id="{BC78CFAF-3476-DD96-A20C-E69AAE1B9C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" y="2941"/>
              <a:ext cx="4816" cy="455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>
                <a:cs typeface="Arial" panose="020B0604020202020204" pitchFamily="34" charset="0"/>
              </a:endParaRPr>
            </a:p>
          </p:txBody>
        </p:sp>
        <p:sp>
          <p:nvSpPr>
            <p:cNvPr id="47236" name="Line 120">
              <a:extLst>
                <a:ext uri="{FF2B5EF4-FFF2-40B4-BE49-F238E27FC236}">
                  <a16:creationId xmlns:a16="http://schemas.microsoft.com/office/drawing/2014/main" id="{2D18C485-76DD-8F3F-9877-AB475A1A5F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8" y="3156"/>
              <a:ext cx="481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37" name="Line 121">
              <a:extLst>
                <a:ext uri="{FF2B5EF4-FFF2-40B4-BE49-F238E27FC236}">
                  <a16:creationId xmlns:a16="http://schemas.microsoft.com/office/drawing/2014/main" id="{AF5C3FF0-0823-5532-C5B6-7E794735B2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2" y="2940"/>
              <a:ext cx="0" cy="45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38" name="Line 122">
              <a:extLst>
                <a:ext uri="{FF2B5EF4-FFF2-40B4-BE49-F238E27FC236}">
                  <a16:creationId xmlns:a16="http://schemas.microsoft.com/office/drawing/2014/main" id="{96F4C73B-8EC8-BC12-0CF9-75929C1372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53" y="3156"/>
              <a:ext cx="0" cy="24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39" name="Line 123">
              <a:extLst>
                <a:ext uri="{FF2B5EF4-FFF2-40B4-BE49-F238E27FC236}">
                  <a16:creationId xmlns:a16="http://schemas.microsoft.com/office/drawing/2014/main" id="{63396075-CFF6-60A8-7EAF-812D76AA2D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3" y="2947"/>
              <a:ext cx="0" cy="45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40" name="Line 124">
              <a:extLst>
                <a:ext uri="{FF2B5EF4-FFF2-40B4-BE49-F238E27FC236}">
                  <a16:creationId xmlns:a16="http://schemas.microsoft.com/office/drawing/2014/main" id="{94F8B29C-D316-7745-247D-6F521F1AC8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3" y="3154"/>
              <a:ext cx="0" cy="24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41" name="Line 125">
              <a:extLst>
                <a:ext uri="{FF2B5EF4-FFF2-40B4-BE49-F238E27FC236}">
                  <a16:creationId xmlns:a16="http://schemas.microsoft.com/office/drawing/2014/main" id="{E57989FB-A129-3E76-8B46-4B5FCD7A02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5" y="3157"/>
              <a:ext cx="0" cy="24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42" name="Line 126">
              <a:extLst>
                <a:ext uri="{FF2B5EF4-FFF2-40B4-BE49-F238E27FC236}">
                  <a16:creationId xmlns:a16="http://schemas.microsoft.com/office/drawing/2014/main" id="{F875BA63-8E04-EC07-1BD6-B9248DB39C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5" y="3155"/>
              <a:ext cx="0" cy="24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43" name="Line 127">
              <a:extLst>
                <a:ext uri="{FF2B5EF4-FFF2-40B4-BE49-F238E27FC236}">
                  <a16:creationId xmlns:a16="http://schemas.microsoft.com/office/drawing/2014/main" id="{094E7559-BE5B-0A75-71D0-1E165B1948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52" y="3161"/>
              <a:ext cx="0" cy="24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44" name="Line 128">
              <a:extLst>
                <a:ext uri="{FF2B5EF4-FFF2-40B4-BE49-F238E27FC236}">
                  <a16:creationId xmlns:a16="http://schemas.microsoft.com/office/drawing/2014/main" id="{A54BC244-A462-DF2A-FF12-F066FD8863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00" y="2947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45" name="Line 129">
              <a:extLst>
                <a:ext uri="{FF2B5EF4-FFF2-40B4-BE49-F238E27FC236}">
                  <a16:creationId xmlns:a16="http://schemas.microsoft.com/office/drawing/2014/main" id="{E8D3915C-3CDA-1ABB-8CA1-459E88CEF5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71" y="2944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46" name="Line 130">
              <a:extLst>
                <a:ext uri="{FF2B5EF4-FFF2-40B4-BE49-F238E27FC236}">
                  <a16:creationId xmlns:a16="http://schemas.microsoft.com/office/drawing/2014/main" id="{A7B43441-5927-AC68-F86F-215CFFE9CE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25" y="2943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47" name="Line 131">
              <a:extLst>
                <a:ext uri="{FF2B5EF4-FFF2-40B4-BE49-F238E27FC236}">
                  <a16:creationId xmlns:a16="http://schemas.microsoft.com/office/drawing/2014/main" id="{8D6CBFC0-8401-7D0E-52EC-DE9E9F04DF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97" y="2937"/>
              <a:ext cx="0" cy="21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48" name="Line 132">
              <a:extLst>
                <a:ext uri="{FF2B5EF4-FFF2-40B4-BE49-F238E27FC236}">
                  <a16:creationId xmlns:a16="http://schemas.microsoft.com/office/drawing/2014/main" id="{21260976-3C08-7CA0-FF3F-1B710CD474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1" y="2944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49" name="Line 133">
              <a:extLst>
                <a:ext uri="{FF2B5EF4-FFF2-40B4-BE49-F238E27FC236}">
                  <a16:creationId xmlns:a16="http://schemas.microsoft.com/office/drawing/2014/main" id="{B0C5F4BE-E21D-DABF-AC55-51D014E83E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2" y="2944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50" name="Line 134">
              <a:extLst>
                <a:ext uri="{FF2B5EF4-FFF2-40B4-BE49-F238E27FC236}">
                  <a16:creationId xmlns:a16="http://schemas.microsoft.com/office/drawing/2014/main" id="{67CF3824-C956-FE9E-2150-370EC86051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0" y="2936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51" name="Line 135">
              <a:extLst>
                <a:ext uri="{FF2B5EF4-FFF2-40B4-BE49-F238E27FC236}">
                  <a16:creationId xmlns:a16="http://schemas.microsoft.com/office/drawing/2014/main" id="{3009F120-81D9-13D1-67A3-07C544E9BB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10" y="2936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52" name="Line 136">
              <a:extLst>
                <a:ext uri="{FF2B5EF4-FFF2-40B4-BE49-F238E27FC236}">
                  <a16:creationId xmlns:a16="http://schemas.microsoft.com/office/drawing/2014/main" id="{E11AE9A2-1480-CD84-03ED-4C01A5D6F5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60" y="2944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53" name="Line 137">
              <a:extLst>
                <a:ext uri="{FF2B5EF4-FFF2-40B4-BE49-F238E27FC236}">
                  <a16:creationId xmlns:a16="http://schemas.microsoft.com/office/drawing/2014/main" id="{FE27ADDC-25EA-D72F-8013-709E36C7C1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73" y="2946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54" name="Line 138">
              <a:extLst>
                <a:ext uri="{FF2B5EF4-FFF2-40B4-BE49-F238E27FC236}">
                  <a16:creationId xmlns:a16="http://schemas.microsoft.com/office/drawing/2014/main" id="{4CA89784-80D1-F80C-050C-3B5BBF9FAD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52" y="2946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55" name="Line 139">
              <a:extLst>
                <a:ext uri="{FF2B5EF4-FFF2-40B4-BE49-F238E27FC236}">
                  <a16:creationId xmlns:a16="http://schemas.microsoft.com/office/drawing/2014/main" id="{7A873CEA-CF0D-7919-04EC-846BC6F6EA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1" y="2946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56" name="Rectangle 140">
              <a:extLst>
                <a:ext uri="{FF2B5EF4-FFF2-40B4-BE49-F238E27FC236}">
                  <a16:creationId xmlns:a16="http://schemas.microsoft.com/office/drawing/2014/main" id="{30DD91A8-5EF6-6746-A676-92E6F07C05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" y="3438"/>
              <a:ext cx="4816" cy="455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US" altLang="en-US" sz="1800">
                <a:cs typeface="Arial" panose="020B0604020202020204" pitchFamily="34" charset="0"/>
              </a:endParaRPr>
            </a:p>
          </p:txBody>
        </p:sp>
        <p:sp>
          <p:nvSpPr>
            <p:cNvPr id="47257" name="Line 141">
              <a:extLst>
                <a:ext uri="{FF2B5EF4-FFF2-40B4-BE49-F238E27FC236}">
                  <a16:creationId xmlns:a16="http://schemas.microsoft.com/office/drawing/2014/main" id="{7C8B9555-A673-4D5C-077F-2D3CB7EDFB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7" y="3653"/>
              <a:ext cx="4816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58" name="Line 142">
              <a:extLst>
                <a:ext uri="{FF2B5EF4-FFF2-40B4-BE49-F238E27FC236}">
                  <a16:creationId xmlns:a16="http://schemas.microsoft.com/office/drawing/2014/main" id="{320B9C99-14B8-DC77-A3F8-2CDD22CB69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1" y="3437"/>
              <a:ext cx="0" cy="45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59" name="Line 143">
              <a:extLst>
                <a:ext uri="{FF2B5EF4-FFF2-40B4-BE49-F238E27FC236}">
                  <a16:creationId xmlns:a16="http://schemas.microsoft.com/office/drawing/2014/main" id="{870D2542-4629-2F8B-0305-5B18E0D3A7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52" y="3653"/>
              <a:ext cx="0" cy="24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60" name="Line 144">
              <a:extLst>
                <a:ext uri="{FF2B5EF4-FFF2-40B4-BE49-F238E27FC236}">
                  <a16:creationId xmlns:a16="http://schemas.microsoft.com/office/drawing/2014/main" id="{FD1C959B-87B5-18F6-CA9F-61317C2D42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72" y="3444"/>
              <a:ext cx="0" cy="455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61" name="Line 145">
              <a:extLst>
                <a:ext uri="{FF2B5EF4-FFF2-40B4-BE49-F238E27FC236}">
                  <a16:creationId xmlns:a16="http://schemas.microsoft.com/office/drawing/2014/main" id="{A0A8448C-0E16-D458-5ED0-CAE4918A82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3651"/>
              <a:ext cx="0" cy="24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62" name="Line 146">
              <a:extLst>
                <a:ext uri="{FF2B5EF4-FFF2-40B4-BE49-F238E27FC236}">
                  <a16:creationId xmlns:a16="http://schemas.microsoft.com/office/drawing/2014/main" id="{BDBD5BA9-6B93-23EF-2310-D191AAB876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4" y="3654"/>
              <a:ext cx="0" cy="24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63" name="Line 147">
              <a:extLst>
                <a:ext uri="{FF2B5EF4-FFF2-40B4-BE49-F238E27FC236}">
                  <a16:creationId xmlns:a16="http://schemas.microsoft.com/office/drawing/2014/main" id="{D90C5D1C-32E8-AE65-7E01-D77591EAA9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4" y="3652"/>
              <a:ext cx="0" cy="24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64" name="Line 148">
              <a:extLst>
                <a:ext uri="{FF2B5EF4-FFF2-40B4-BE49-F238E27FC236}">
                  <a16:creationId xmlns:a16="http://schemas.microsoft.com/office/drawing/2014/main" id="{C861A70B-9873-543C-AC1D-011D1B7695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51" y="3658"/>
              <a:ext cx="0" cy="24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65" name="Line 149">
              <a:extLst>
                <a:ext uri="{FF2B5EF4-FFF2-40B4-BE49-F238E27FC236}">
                  <a16:creationId xmlns:a16="http://schemas.microsoft.com/office/drawing/2014/main" id="{883D7946-BA50-F6CD-C857-B9B03C5BA4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9" y="3444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66" name="Line 150">
              <a:extLst>
                <a:ext uri="{FF2B5EF4-FFF2-40B4-BE49-F238E27FC236}">
                  <a16:creationId xmlns:a16="http://schemas.microsoft.com/office/drawing/2014/main" id="{38CE3C4F-7B51-7959-4889-BC0D55F023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70" y="3441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67" name="Line 151">
              <a:extLst>
                <a:ext uri="{FF2B5EF4-FFF2-40B4-BE49-F238E27FC236}">
                  <a16:creationId xmlns:a16="http://schemas.microsoft.com/office/drawing/2014/main" id="{9277E9C8-8899-A7D6-6600-36498B3A44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24" y="3440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68" name="Line 152">
              <a:extLst>
                <a:ext uri="{FF2B5EF4-FFF2-40B4-BE49-F238E27FC236}">
                  <a16:creationId xmlns:a16="http://schemas.microsoft.com/office/drawing/2014/main" id="{36558084-A90B-E9E1-8443-7E82A6A9F1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0" y="3441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69" name="Line 153">
              <a:extLst>
                <a:ext uri="{FF2B5EF4-FFF2-40B4-BE49-F238E27FC236}">
                  <a16:creationId xmlns:a16="http://schemas.microsoft.com/office/drawing/2014/main" id="{322905B0-AFD7-B217-AE28-7AA1DD380B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1" y="3441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70" name="Line 154">
              <a:extLst>
                <a:ext uri="{FF2B5EF4-FFF2-40B4-BE49-F238E27FC236}">
                  <a16:creationId xmlns:a16="http://schemas.microsoft.com/office/drawing/2014/main" id="{4FD53FF7-29AA-6FD4-8352-F787496309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59" y="3441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71" name="Line 155">
              <a:extLst>
                <a:ext uri="{FF2B5EF4-FFF2-40B4-BE49-F238E27FC236}">
                  <a16:creationId xmlns:a16="http://schemas.microsoft.com/office/drawing/2014/main" id="{7D5C2629-4EBB-CEB2-0F44-5E3AE1911A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72" y="3443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72" name="Line 156">
              <a:extLst>
                <a:ext uri="{FF2B5EF4-FFF2-40B4-BE49-F238E27FC236}">
                  <a16:creationId xmlns:a16="http://schemas.microsoft.com/office/drawing/2014/main" id="{E833C1AF-CD3E-49FE-BB06-491305E7B4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51" y="3443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73" name="Line 157">
              <a:extLst>
                <a:ext uri="{FF2B5EF4-FFF2-40B4-BE49-F238E27FC236}">
                  <a16:creationId xmlns:a16="http://schemas.microsoft.com/office/drawing/2014/main" id="{A6293462-B78A-DFB8-05A7-5FB5AF2696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0" y="3443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74" name="Text Box 158">
              <a:extLst>
                <a:ext uri="{FF2B5EF4-FFF2-40B4-BE49-F238E27FC236}">
                  <a16:creationId xmlns:a16="http://schemas.microsoft.com/office/drawing/2014/main" id="{B518522D-3031-AC85-3D38-F267B3A949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" y="2445"/>
              <a:ext cx="94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   LtCol Smidgen</a:t>
              </a:r>
            </a:p>
          </p:txBody>
        </p:sp>
        <p:sp>
          <p:nvSpPr>
            <p:cNvPr id="47275" name="Text Box 159">
              <a:extLst>
                <a:ext uri="{FF2B5EF4-FFF2-40B4-BE49-F238E27FC236}">
                  <a16:creationId xmlns:a16="http://schemas.microsoft.com/office/drawing/2014/main" id="{52884122-2E8C-701B-6B5D-9FEBAF2E1D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8" y="2670"/>
              <a:ext cx="30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Yes</a:t>
              </a:r>
            </a:p>
          </p:txBody>
        </p:sp>
        <p:sp>
          <p:nvSpPr>
            <p:cNvPr id="47276" name="Text Box 160">
              <a:extLst>
                <a:ext uri="{FF2B5EF4-FFF2-40B4-BE49-F238E27FC236}">
                  <a16:creationId xmlns:a16="http://schemas.microsoft.com/office/drawing/2014/main" id="{5D859EA9-B19C-D5B9-A57D-240F130778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66" y="2457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47277" name="Text Box 161">
              <a:extLst>
                <a:ext uri="{FF2B5EF4-FFF2-40B4-BE49-F238E27FC236}">
                  <a16:creationId xmlns:a16="http://schemas.microsoft.com/office/drawing/2014/main" id="{FF3FA213-DB83-5ACC-8722-8EA5FC63AD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1" y="2457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47278" name="Text Box 162">
              <a:extLst>
                <a:ext uri="{FF2B5EF4-FFF2-40B4-BE49-F238E27FC236}">
                  <a16:creationId xmlns:a16="http://schemas.microsoft.com/office/drawing/2014/main" id="{6468E7C6-4D22-5A30-F15B-1775AA67FF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94" y="2457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47279" name="Text Box 163">
              <a:extLst>
                <a:ext uri="{FF2B5EF4-FFF2-40B4-BE49-F238E27FC236}">
                  <a16:creationId xmlns:a16="http://schemas.microsoft.com/office/drawing/2014/main" id="{9C12C4BD-9E55-3E1F-239F-6D3B8EFA8D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78" y="2457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H</a:t>
              </a:r>
            </a:p>
          </p:txBody>
        </p:sp>
        <p:sp>
          <p:nvSpPr>
            <p:cNvPr id="47280" name="Text Box 164">
              <a:extLst>
                <a:ext uri="{FF2B5EF4-FFF2-40B4-BE49-F238E27FC236}">
                  <a16:creationId xmlns:a16="http://schemas.microsoft.com/office/drawing/2014/main" id="{34D58FD7-0ABA-5E5A-6A04-4E765B3A4C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6" y="2457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47281" name="Text Box 165">
              <a:extLst>
                <a:ext uri="{FF2B5EF4-FFF2-40B4-BE49-F238E27FC236}">
                  <a16:creationId xmlns:a16="http://schemas.microsoft.com/office/drawing/2014/main" id="{47FAB39F-BFD4-99C3-D283-C603B3F2F2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4" y="2457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47282" name="Text Box 166">
              <a:extLst>
                <a:ext uri="{FF2B5EF4-FFF2-40B4-BE49-F238E27FC236}">
                  <a16:creationId xmlns:a16="http://schemas.microsoft.com/office/drawing/2014/main" id="{C65647C4-6BC4-728D-71D0-9AA17DA104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44" y="2457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H</a:t>
              </a:r>
            </a:p>
          </p:txBody>
        </p:sp>
        <p:sp>
          <p:nvSpPr>
            <p:cNvPr id="47283" name="Text Box 167">
              <a:extLst>
                <a:ext uri="{FF2B5EF4-FFF2-40B4-BE49-F238E27FC236}">
                  <a16:creationId xmlns:a16="http://schemas.microsoft.com/office/drawing/2014/main" id="{B4C6F89E-45D8-EE29-29B2-09556B2520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24" y="2457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47284" name="Text Box 168">
              <a:extLst>
                <a:ext uri="{FF2B5EF4-FFF2-40B4-BE49-F238E27FC236}">
                  <a16:creationId xmlns:a16="http://schemas.microsoft.com/office/drawing/2014/main" id="{CE0BCC14-87C9-88DF-C0B0-9A7BF60472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74" y="2457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H</a:t>
              </a:r>
            </a:p>
          </p:txBody>
        </p:sp>
        <p:sp>
          <p:nvSpPr>
            <p:cNvPr id="47285" name="Text Box 169">
              <a:extLst>
                <a:ext uri="{FF2B5EF4-FFF2-40B4-BE49-F238E27FC236}">
                  <a16:creationId xmlns:a16="http://schemas.microsoft.com/office/drawing/2014/main" id="{BF942624-9031-3730-D933-5A9AE8D649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27" y="2457"/>
              <a:ext cx="19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47286" name="Text Box 170">
              <a:extLst>
                <a:ext uri="{FF2B5EF4-FFF2-40B4-BE49-F238E27FC236}">
                  <a16:creationId xmlns:a16="http://schemas.microsoft.com/office/drawing/2014/main" id="{E6DE656C-EAB8-D1FA-358E-33DE2349FD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6" y="2457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H</a:t>
              </a:r>
            </a:p>
          </p:txBody>
        </p:sp>
        <p:sp>
          <p:nvSpPr>
            <p:cNvPr id="47287" name="Text Box 171">
              <a:extLst>
                <a:ext uri="{FF2B5EF4-FFF2-40B4-BE49-F238E27FC236}">
                  <a16:creationId xmlns:a16="http://schemas.microsoft.com/office/drawing/2014/main" id="{D125E63E-C11F-DB01-D17E-4D96BE1E9B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2" y="2457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47288" name="Text Box 172">
              <a:extLst>
                <a:ext uri="{FF2B5EF4-FFF2-40B4-BE49-F238E27FC236}">
                  <a16:creationId xmlns:a16="http://schemas.microsoft.com/office/drawing/2014/main" id="{7BFE12F2-F521-E63B-68FB-7118102203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04" y="2457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47289" name="Text Box 173">
              <a:extLst>
                <a:ext uri="{FF2B5EF4-FFF2-40B4-BE49-F238E27FC236}">
                  <a16:creationId xmlns:a16="http://schemas.microsoft.com/office/drawing/2014/main" id="{8F91F0E8-E851-7F26-D30F-463C69C297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26" y="2457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H</a:t>
              </a:r>
            </a:p>
          </p:txBody>
        </p:sp>
        <p:sp>
          <p:nvSpPr>
            <p:cNvPr id="47290" name="Text Box 174">
              <a:extLst>
                <a:ext uri="{FF2B5EF4-FFF2-40B4-BE49-F238E27FC236}">
                  <a16:creationId xmlns:a16="http://schemas.microsoft.com/office/drawing/2014/main" id="{3F45C95F-2407-E075-67BE-2FD6E6BEC2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9" y="2670"/>
              <a:ext cx="33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2.88</a:t>
              </a:r>
            </a:p>
          </p:txBody>
        </p:sp>
        <p:sp>
          <p:nvSpPr>
            <p:cNvPr id="47291" name="Text Box 175">
              <a:extLst>
                <a:ext uri="{FF2B5EF4-FFF2-40B4-BE49-F238E27FC236}">
                  <a16:creationId xmlns:a16="http://schemas.microsoft.com/office/drawing/2014/main" id="{E12B54E1-EE03-04C1-1BEE-0737FC83F5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1" y="2670"/>
              <a:ext cx="33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2.93</a:t>
              </a:r>
            </a:p>
          </p:txBody>
        </p:sp>
        <p:sp>
          <p:nvSpPr>
            <p:cNvPr id="47292" name="Text Box 176">
              <a:extLst>
                <a:ext uri="{FF2B5EF4-FFF2-40B4-BE49-F238E27FC236}">
                  <a16:creationId xmlns:a16="http://schemas.microsoft.com/office/drawing/2014/main" id="{979BCE4D-7FFA-ACE1-F0BB-19A654E327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16" y="2670"/>
              <a:ext cx="33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3.50</a:t>
              </a:r>
            </a:p>
          </p:txBody>
        </p:sp>
        <p:sp>
          <p:nvSpPr>
            <p:cNvPr id="47293" name="Text Box 177">
              <a:extLst>
                <a:ext uri="{FF2B5EF4-FFF2-40B4-BE49-F238E27FC236}">
                  <a16:creationId xmlns:a16="http://schemas.microsoft.com/office/drawing/2014/main" id="{AD5A828C-91F5-E31A-7885-679FF7A2AB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33" y="2670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47294" name="Text Box 178">
              <a:extLst>
                <a:ext uri="{FF2B5EF4-FFF2-40B4-BE49-F238E27FC236}">
                  <a16:creationId xmlns:a16="http://schemas.microsoft.com/office/drawing/2014/main" id="{3385C6AE-AD55-A31C-40B9-9E65A931A1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3" y="2670"/>
              <a:ext cx="39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89.76</a:t>
              </a:r>
            </a:p>
          </p:txBody>
        </p:sp>
        <p:sp>
          <p:nvSpPr>
            <p:cNvPr id="47295" name="Text Box 179">
              <a:extLst>
                <a:ext uri="{FF2B5EF4-FFF2-40B4-BE49-F238E27FC236}">
                  <a16:creationId xmlns:a16="http://schemas.microsoft.com/office/drawing/2014/main" id="{626C8976-C3D4-84EC-90A2-2C7CE89132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41" y="2670"/>
              <a:ext cx="39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89.76</a:t>
              </a:r>
            </a:p>
          </p:txBody>
        </p:sp>
        <p:sp>
          <p:nvSpPr>
            <p:cNvPr id="47296" name="Line 180">
              <a:extLst>
                <a:ext uri="{FF2B5EF4-FFF2-40B4-BE49-F238E27FC236}">
                  <a16:creationId xmlns:a16="http://schemas.microsoft.com/office/drawing/2014/main" id="{8DA47CB9-6205-DA38-0895-0F87C5D10B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44" y="3449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97" name="Line 181">
              <a:extLst>
                <a:ext uri="{FF2B5EF4-FFF2-40B4-BE49-F238E27FC236}">
                  <a16:creationId xmlns:a16="http://schemas.microsoft.com/office/drawing/2014/main" id="{46353036-C844-81E2-7557-17D16FE9EB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08" y="3449"/>
              <a:ext cx="0" cy="21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298" name="Text Box 182">
              <a:extLst>
                <a:ext uri="{FF2B5EF4-FFF2-40B4-BE49-F238E27FC236}">
                  <a16:creationId xmlns:a16="http://schemas.microsoft.com/office/drawing/2014/main" id="{E4628600-DD2B-2B17-BBC0-9AAB8AD197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" y="2948"/>
              <a:ext cx="88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LtCol Highmark</a:t>
              </a:r>
            </a:p>
          </p:txBody>
        </p:sp>
        <p:sp>
          <p:nvSpPr>
            <p:cNvPr id="47299" name="Text Box 183">
              <a:extLst>
                <a:ext uri="{FF2B5EF4-FFF2-40B4-BE49-F238E27FC236}">
                  <a16:creationId xmlns:a16="http://schemas.microsoft.com/office/drawing/2014/main" id="{9EB50BF4-5110-2E26-8F18-AFF633429E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8" y="3184"/>
              <a:ext cx="30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Yes</a:t>
              </a:r>
            </a:p>
          </p:txBody>
        </p:sp>
        <p:sp>
          <p:nvSpPr>
            <p:cNvPr id="47300" name="Text Box 184">
              <a:extLst>
                <a:ext uri="{FF2B5EF4-FFF2-40B4-BE49-F238E27FC236}">
                  <a16:creationId xmlns:a16="http://schemas.microsoft.com/office/drawing/2014/main" id="{EF509202-78B8-BE4E-68D3-51D1C02EC3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56" y="2961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47301" name="Text Box 185">
              <a:extLst>
                <a:ext uri="{FF2B5EF4-FFF2-40B4-BE49-F238E27FC236}">
                  <a16:creationId xmlns:a16="http://schemas.microsoft.com/office/drawing/2014/main" id="{BF6B62D8-F0FC-9D9E-7370-594851B448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1" y="2961"/>
              <a:ext cx="18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F</a:t>
              </a:r>
            </a:p>
          </p:txBody>
        </p:sp>
        <p:sp>
          <p:nvSpPr>
            <p:cNvPr id="47302" name="Text Box 186">
              <a:extLst>
                <a:ext uri="{FF2B5EF4-FFF2-40B4-BE49-F238E27FC236}">
                  <a16:creationId xmlns:a16="http://schemas.microsoft.com/office/drawing/2014/main" id="{B905C0E2-A014-1288-DD1C-1C2B61AABA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4" y="2961"/>
              <a:ext cx="19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47303" name="Text Box 187">
              <a:extLst>
                <a:ext uri="{FF2B5EF4-FFF2-40B4-BE49-F238E27FC236}">
                  <a16:creationId xmlns:a16="http://schemas.microsoft.com/office/drawing/2014/main" id="{D3083FFA-45A1-4DD9-C678-3E89546A80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68" y="2961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D</a:t>
              </a:r>
            </a:p>
          </p:txBody>
        </p:sp>
        <p:sp>
          <p:nvSpPr>
            <p:cNvPr id="47304" name="Text Box 188">
              <a:extLst>
                <a:ext uri="{FF2B5EF4-FFF2-40B4-BE49-F238E27FC236}">
                  <a16:creationId xmlns:a16="http://schemas.microsoft.com/office/drawing/2014/main" id="{E40852AF-E148-7328-06E5-4B1A8F53FF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16" y="2961"/>
              <a:ext cx="19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47305" name="Text Box 189">
              <a:extLst>
                <a:ext uri="{FF2B5EF4-FFF2-40B4-BE49-F238E27FC236}">
                  <a16:creationId xmlns:a16="http://schemas.microsoft.com/office/drawing/2014/main" id="{C0106CB1-EAE3-EFB0-5F90-61F79626A3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74" y="2961"/>
              <a:ext cx="19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47306" name="Text Box 190">
              <a:extLst>
                <a:ext uri="{FF2B5EF4-FFF2-40B4-BE49-F238E27FC236}">
                  <a16:creationId xmlns:a16="http://schemas.microsoft.com/office/drawing/2014/main" id="{79D37C63-E2A3-E25E-0AF2-3554F199D5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4" y="2961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D</a:t>
              </a:r>
            </a:p>
          </p:txBody>
        </p:sp>
        <p:sp>
          <p:nvSpPr>
            <p:cNvPr id="47307" name="Text Box 191">
              <a:extLst>
                <a:ext uri="{FF2B5EF4-FFF2-40B4-BE49-F238E27FC236}">
                  <a16:creationId xmlns:a16="http://schemas.microsoft.com/office/drawing/2014/main" id="{D8493A6C-799A-0671-B9D3-BDE59521F1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4" y="2961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D</a:t>
              </a:r>
            </a:p>
          </p:txBody>
        </p:sp>
        <p:sp>
          <p:nvSpPr>
            <p:cNvPr id="47308" name="Text Box 192">
              <a:extLst>
                <a:ext uri="{FF2B5EF4-FFF2-40B4-BE49-F238E27FC236}">
                  <a16:creationId xmlns:a16="http://schemas.microsoft.com/office/drawing/2014/main" id="{051029F2-C45A-9D8A-9B1D-8BCE3F891F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64" y="2961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D</a:t>
              </a:r>
            </a:p>
          </p:txBody>
        </p:sp>
        <p:sp>
          <p:nvSpPr>
            <p:cNvPr id="47309" name="Text Box 193">
              <a:extLst>
                <a:ext uri="{FF2B5EF4-FFF2-40B4-BE49-F238E27FC236}">
                  <a16:creationId xmlns:a16="http://schemas.microsoft.com/office/drawing/2014/main" id="{7682EDA8-16F6-5D1A-77B9-90D04B0EB8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7" y="2961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D</a:t>
              </a:r>
            </a:p>
          </p:txBody>
        </p:sp>
        <p:sp>
          <p:nvSpPr>
            <p:cNvPr id="47310" name="Text Box 194">
              <a:extLst>
                <a:ext uri="{FF2B5EF4-FFF2-40B4-BE49-F238E27FC236}">
                  <a16:creationId xmlns:a16="http://schemas.microsoft.com/office/drawing/2014/main" id="{219DAE51-60AD-E69A-D859-F175E63200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6" y="2961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47311" name="Text Box 195">
              <a:extLst>
                <a:ext uri="{FF2B5EF4-FFF2-40B4-BE49-F238E27FC236}">
                  <a16:creationId xmlns:a16="http://schemas.microsoft.com/office/drawing/2014/main" id="{AE0B886D-507A-AAEA-2407-C94EDCA776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12" y="2961"/>
              <a:ext cx="19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47312" name="Text Box 196">
              <a:extLst>
                <a:ext uri="{FF2B5EF4-FFF2-40B4-BE49-F238E27FC236}">
                  <a16:creationId xmlns:a16="http://schemas.microsoft.com/office/drawing/2014/main" id="{DBF3B7EF-9639-2D19-9DD8-7E1C4479F5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94" y="2961"/>
              <a:ext cx="19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47313" name="Text Box 197">
              <a:extLst>
                <a:ext uri="{FF2B5EF4-FFF2-40B4-BE49-F238E27FC236}">
                  <a16:creationId xmlns:a16="http://schemas.microsoft.com/office/drawing/2014/main" id="{97454386-0B6B-7C58-5051-DD7864222A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16" y="2961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H</a:t>
              </a:r>
            </a:p>
          </p:txBody>
        </p:sp>
        <p:sp>
          <p:nvSpPr>
            <p:cNvPr id="47314" name="Text Box 198">
              <a:extLst>
                <a:ext uri="{FF2B5EF4-FFF2-40B4-BE49-F238E27FC236}">
                  <a16:creationId xmlns:a16="http://schemas.microsoft.com/office/drawing/2014/main" id="{BC74C06E-910E-AFAD-844C-1626BC6D13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0" y="3184"/>
              <a:ext cx="33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4.94</a:t>
              </a:r>
            </a:p>
          </p:txBody>
        </p:sp>
        <p:sp>
          <p:nvSpPr>
            <p:cNvPr id="47315" name="Text Box 199">
              <a:extLst>
                <a:ext uri="{FF2B5EF4-FFF2-40B4-BE49-F238E27FC236}">
                  <a16:creationId xmlns:a16="http://schemas.microsoft.com/office/drawing/2014/main" id="{8CE9E151-7DED-D749-CB5E-13877C5E08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04" y="3184"/>
              <a:ext cx="33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5.23</a:t>
              </a:r>
            </a:p>
          </p:txBody>
        </p:sp>
        <p:sp>
          <p:nvSpPr>
            <p:cNvPr id="47316" name="Text Box 200">
              <a:extLst>
                <a:ext uri="{FF2B5EF4-FFF2-40B4-BE49-F238E27FC236}">
                  <a16:creationId xmlns:a16="http://schemas.microsoft.com/office/drawing/2014/main" id="{2FAC249D-54D7-253E-E421-A2845A90E2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23" y="3184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47317" name="Text Box 201">
              <a:extLst>
                <a:ext uri="{FF2B5EF4-FFF2-40B4-BE49-F238E27FC236}">
                  <a16:creationId xmlns:a16="http://schemas.microsoft.com/office/drawing/2014/main" id="{2C02029C-1E42-35C3-60F8-5B8CD3F82C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03" y="3184"/>
              <a:ext cx="39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83.70</a:t>
              </a:r>
            </a:p>
          </p:txBody>
        </p:sp>
        <p:sp>
          <p:nvSpPr>
            <p:cNvPr id="47318" name="Text Box 202">
              <a:extLst>
                <a:ext uri="{FF2B5EF4-FFF2-40B4-BE49-F238E27FC236}">
                  <a16:creationId xmlns:a16="http://schemas.microsoft.com/office/drawing/2014/main" id="{ED6A7944-78F6-53CA-DC48-29F09AD47F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29" y="3184"/>
              <a:ext cx="398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81.38</a:t>
              </a:r>
            </a:p>
          </p:txBody>
        </p:sp>
        <p:sp>
          <p:nvSpPr>
            <p:cNvPr id="47319" name="Text Box 203">
              <a:extLst>
                <a:ext uri="{FF2B5EF4-FFF2-40B4-BE49-F238E27FC236}">
                  <a16:creationId xmlns:a16="http://schemas.microsoft.com/office/drawing/2014/main" id="{0820AA84-B740-5122-CA73-C0E940C187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" y="3448"/>
              <a:ext cx="63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LtCol Solo</a:t>
              </a:r>
            </a:p>
          </p:txBody>
        </p:sp>
        <p:sp>
          <p:nvSpPr>
            <p:cNvPr id="47320" name="Text Box 204">
              <a:extLst>
                <a:ext uri="{FF2B5EF4-FFF2-40B4-BE49-F238E27FC236}">
                  <a16:creationId xmlns:a16="http://schemas.microsoft.com/office/drawing/2014/main" id="{AC6B489F-0B1D-A457-B2C9-CCD1775FB0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9" y="3679"/>
              <a:ext cx="30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Yes</a:t>
              </a:r>
            </a:p>
          </p:txBody>
        </p:sp>
        <p:sp>
          <p:nvSpPr>
            <p:cNvPr id="47321" name="Text Box 205">
              <a:extLst>
                <a:ext uri="{FF2B5EF4-FFF2-40B4-BE49-F238E27FC236}">
                  <a16:creationId xmlns:a16="http://schemas.microsoft.com/office/drawing/2014/main" id="{25FAF954-8A45-CCA6-8FFD-026752EB9A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57" y="3461"/>
              <a:ext cx="19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47322" name="Text Box 206">
              <a:extLst>
                <a:ext uri="{FF2B5EF4-FFF2-40B4-BE49-F238E27FC236}">
                  <a16:creationId xmlns:a16="http://schemas.microsoft.com/office/drawing/2014/main" id="{57FA2587-E730-B5FA-B445-A46A46B321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2" y="3461"/>
              <a:ext cx="19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47323" name="Text Box 207">
              <a:extLst>
                <a:ext uri="{FF2B5EF4-FFF2-40B4-BE49-F238E27FC236}">
                  <a16:creationId xmlns:a16="http://schemas.microsoft.com/office/drawing/2014/main" id="{FE925847-C95B-87B6-7C71-F7F94039F8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5" y="3461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47324" name="Text Box 208">
              <a:extLst>
                <a:ext uri="{FF2B5EF4-FFF2-40B4-BE49-F238E27FC236}">
                  <a16:creationId xmlns:a16="http://schemas.microsoft.com/office/drawing/2014/main" id="{C53FB405-3DC4-F367-7377-10AA10E8C9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69" y="3461"/>
              <a:ext cx="19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47325" name="Text Box 209">
              <a:extLst>
                <a:ext uri="{FF2B5EF4-FFF2-40B4-BE49-F238E27FC236}">
                  <a16:creationId xmlns:a16="http://schemas.microsoft.com/office/drawing/2014/main" id="{7B43B1EE-497E-A2CB-1702-B29EDCE456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17" y="3461"/>
              <a:ext cx="19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47326" name="Text Box 210">
              <a:extLst>
                <a:ext uri="{FF2B5EF4-FFF2-40B4-BE49-F238E27FC236}">
                  <a16:creationId xmlns:a16="http://schemas.microsoft.com/office/drawing/2014/main" id="{493DC108-8DEA-D5B6-1013-5E32B50EA4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75" y="3461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47327" name="Text Box 211">
              <a:extLst>
                <a:ext uri="{FF2B5EF4-FFF2-40B4-BE49-F238E27FC236}">
                  <a16:creationId xmlns:a16="http://schemas.microsoft.com/office/drawing/2014/main" id="{1A6D14A3-7B8A-727B-EC01-DEB21683ED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35" y="3461"/>
              <a:ext cx="19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47328" name="Text Box 212">
              <a:extLst>
                <a:ext uri="{FF2B5EF4-FFF2-40B4-BE49-F238E27FC236}">
                  <a16:creationId xmlns:a16="http://schemas.microsoft.com/office/drawing/2014/main" id="{F6ABF3FC-EF0D-552D-CA98-D6D7FBA00F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5" y="3461"/>
              <a:ext cx="19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47329" name="Text Box 213">
              <a:extLst>
                <a:ext uri="{FF2B5EF4-FFF2-40B4-BE49-F238E27FC236}">
                  <a16:creationId xmlns:a16="http://schemas.microsoft.com/office/drawing/2014/main" id="{241A4B8A-DEA5-8BDC-586B-FBF7CCF2DE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65" y="3461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47330" name="Text Box 214">
              <a:extLst>
                <a:ext uri="{FF2B5EF4-FFF2-40B4-BE49-F238E27FC236}">
                  <a16:creationId xmlns:a16="http://schemas.microsoft.com/office/drawing/2014/main" id="{ED3CA955-39CD-71D1-B3C2-0D03EE41C3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8" y="3461"/>
              <a:ext cx="19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47331" name="Text Box 215">
              <a:extLst>
                <a:ext uri="{FF2B5EF4-FFF2-40B4-BE49-F238E27FC236}">
                  <a16:creationId xmlns:a16="http://schemas.microsoft.com/office/drawing/2014/main" id="{7CEBF9B1-F4CE-61BB-1F99-9231393C34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7" y="3461"/>
              <a:ext cx="19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47332" name="Text Box 216">
              <a:extLst>
                <a:ext uri="{FF2B5EF4-FFF2-40B4-BE49-F238E27FC236}">
                  <a16:creationId xmlns:a16="http://schemas.microsoft.com/office/drawing/2014/main" id="{A6C19938-5013-B96E-2CD1-83FB8793FF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13" y="3461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47333" name="Text Box 217">
              <a:extLst>
                <a:ext uri="{FF2B5EF4-FFF2-40B4-BE49-F238E27FC236}">
                  <a16:creationId xmlns:a16="http://schemas.microsoft.com/office/drawing/2014/main" id="{7BDBD59B-8388-C38A-9544-56DCC77655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95" y="3461"/>
              <a:ext cx="19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47334" name="Text Box 218">
              <a:extLst>
                <a:ext uri="{FF2B5EF4-FFF2-40B4-BE49-F238E27FC236}">
                  <a16:creationId xmlns:a16="http://schemas.microsoft.com/office/drawing/2014/main" id="{FB6BB350-7778-181B-3442-365C329443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17" y="3461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H</a:t>
              </a:r>
            </a:p>
          </p:txBody>
        </p:sp>
        <p:sp>
          <p:nvSpPr>
            <p:cNvPr id="47335" name="Text Box 219">
              <a:extLst>
                <a:ext uri="{FF2B5EF4-FFF2-40B4-BE49-F238E27FC236}">
                  <a16:creationId xmlns:a16="http://schemas.microsoft.com/office/drawing/2014/main" id="{E8F0EC21-43AF-DB72-16BD-EF2437D024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2" y="3679"/>
              <a:ext cx="33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2.30</a:t>
              </a:r>
            </a:p>
          </p:txBody>
        </p:sp>
        <p:sp>
          <p:nvSpPr>
            <p:cNvPr id="47336" name="Text Box 220">
              <a:extLst>
                <a:ext uri="{FF2B5EF4-FFF2-40B4-BE49-F238E27FC236}">
                  <a16:creationId xmlns:a16="http://schemas.microsoft.com/office/drawing/2014/main" id="{E7E1230B-44C5-009C-DBD9-6ECC974245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07" y="3679"/>
              <a:ext cx="33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2.30</a:t>
              </a:r>
            </a:p>
          </p:txBody>
        </p:sp>
        <p:sp>
          <p:nvSpPr>
            <p:cNvPr id="47337" name="Text Box 221">
              <a:extLst>
                <a:ext uri="{FF2B5EF4-FFF2-40B4-BE49-F238E27FC236}">
                  <a16:creationId xmlns:a16="http://schemas.microsoft.com/office/drawing/2014/main" id="{7D6A1838-72A2-030D-C876-07D0CD2930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24" y="3679"/>
              <a:ext cx="1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47338" name="Text Box 222">
              <a:extLst>
                <a:ext uri="{FF2B5EF4-FFF2-40B4-BE49-F238E27FC236}">
                  <a16:creationId xmlns:a16="http://schemas.microsoft.com/office/drawing/2014/main" id="{04D05578-6CAA-AEAB-61C9-8ED4AEAB46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3" y="3679"/>
              <a:ext cx="27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NA</a:t>
              </a:r>
            </a:p>
          </p:txBody>
        </p:sp>
        <p:sp>
          <p:nvSpPr>
            <p:cNvPr id="47339" name="Text Box 223">
              <a:extLst>
                <a:ext uri="{FF2B5EF4-FFF2-40B4-BE49-F238E27FC236}">
                  <a16:creationId xmlns:a16="http://schemas.microsoft.com/office/drawing/2014/main" id="{2667F544-026A-FB81-C7A5-0316198AED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81" y="3679"/>
              <a:ext cx="27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NA</a:t>
              </a:r>
            </a:p>
          </p:txBody>
        </p:sp>
        <p:sp>
          <p:nvSpPr>
            <p:cNvPr id="47340" name="Text Box 224">
              <a:extLst>
                <a:ext uri="{FF2B5EF4-FFF2-40B4-BE49-F238E27FC236}">
                  <a16:creationId xmlns:a16="http://schemas.microsoft.com/office/drawing/2014/main" id="{7EA317F4-5598-AF51-8EE7-02389556EF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3" y="2675"/>
              <a:ext cx="39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8 of 8</a:t>
              </a:r>
            </a:p>
          </p:txBody>
        </p:sp>
        <p:sp>
          <p:nvSpPr>
            <p:cNvPr id="47341" name="Text Box 225">
              <a:extLst>
                <a:ext uri="{FF2B5EF4-FFF2-40B4-BE49-F238E27FC236}">
                  <a16:creationId xmlns:a16="http://schemas.microsoft.com/office/drawing/2014/main" id="{48F468E8-3335-6169-2627-18747D7F1C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0" y="3184"/>
              <a:ext cx="398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3 of 5</a:t>
              </a:r>
            </a:p>
          </p:txBody>
        </p:sp>
        <p:sp>
          <p:nvSpPr>
            <p:cNvPr id="47342" name="Text Box 226">
              <a:extLst>
                <a:ext uri="{FF2B5EF4-FFF2-40B4-BE49-F238E27FC236}">
                  <a16:creationId xmlns:a16="http://schemas.microsoft.com/office/drawing/2014/main" id="{415A45CD-1F36-F114-DA5B-6F67C29763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3" y="3674"/>
              <a:ext cx="39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1 of 1</a:t>
              </a:r>
            </a:p>
          </p:txBody>
        </p:sp>
        <p:sp>
          <p:nvSpPr>
            <p:cNvPr id="47343" name="Text Box 227">
              <a:extLst>
                <a:ext uri="{FF2B5EF4-FFF2-40B4-BE49-F238E27FC236}">
                  <a16:creationId xmlns:a16="http://schemas.microsoft.com/office/drawing/2014/main" id="{D17F405B-8ECE-2477-DA50-8B89DDC814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9" y="3184"/>
              <a:ext cx="33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4.69</a:t>
              </a:r>
            </a:p>
          </p:txBody>
        </p:sp>
        <p:sp>
          <p:nvSpPr>
            <p:cNvPr id="47344" name="Text Box 228">
              <a:extLst>
                <a:ext uri="{FF2B5EF4-FFF2-40B4-BE49-F238E27FC236}">
                  <a16:creationId xmlns:a16="http://schemas.microsoft.com/office/drawing/2014/main" id="{33E26A09-D1F7-D8F6-8AB5-9E104859DB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1" y="3679"/>
              <a:ext cx="33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FF0000"/>
                </a:buClr>
                <a:buFont typeface="Wingdings" panose="05000000000000000000" pitchFamily="2" charset="2"/>
                <a:buChar char="Ø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FF0000"/>
                </a:buClr>
                <a:buSzPct val="105000"/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FF0000"/>
                </a:buClr>
                <a:buSzPct val="80000"/>
                <a:buFont typeface="Courier New" panose="02070309020205020404" pitchFamily="49" charset="0"/>
                <a:buChar char="o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FF0000"/>
                </a:buClr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0000"/>
                </a:buClr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>
                  <a:cs typeface="Arial" panose="020B0604020202020204" pitchFamily="34" charset="0"/>
                </a:rPr>
                <a:t>2.30</a:t>
              </a:r>
            </a:p>
          </p:txBody>
        </p:sp>
        <p:sp>
          <p:nvSpPr>
            <p:cNvPr id="47345" name="Line 229">
              <a:extLst>
                <a:ext uri="{FF2B5EF4-FFF2-40B4-BE49-F238E27FC236}">
                  <a16:creationId xmlns:a16="http://schemas.microsoft.com/office/drawing/2014/main" id="{307B7FD1-3C68-4B13-9CBE-FEE8A06A10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87" y="3442"/>
              <a:ext cx="0" cy="21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7108" name="TextBox 1">
            <a:extLst>
              <a:ext uri="{FF2B5EF4-FFF2-40B4-BE49-F238E27FC236}">
                <a16:creationId xmlns:a16="http://schemas.microsoft.com/office/drawing/2014/main" id="{A314FD3C-5BCB-6BDB-3450-1D545400A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3450" y="3094038"/>
            <a:ext cx="5897563" cy="24447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800"/>
          </a:p>
        </p:txBody>
      </p:sp>
      <p:sp>
        <p:nvSpPr>
          <p:cNvPr id="47109" name="Down Arrow 2">
            <a:extLst>
              <a:ext uri="{FF2B5EF4-FFF2-40B4-BE49-F238E27FC236}">
                <a16:creationId xmlns:a16="http://schemas.microsoft.com/office/drawing/2014/main" id="{C67CA7A7-1BA9-C64E-F0C9-1C55750481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6125" y="1792288"/>
            <a:ext cx="428625" cy="1274762"/>
          </a:xfrm>
          <a:prstGeom prst="downArrow">
            <a:avLst>
              <a:gd name="adj1" fmla="val 50000"/>
              <a:gd name="adj2" fmla="val 49885"/>
            </a:avLst>
          </a:prstGeom>
          <a:solidFill>
            <a:srgbClr val="FF0000">
              <a:alpha val="50195"/>
            </a:srgbClr>
          </a:solidFill>
          <a:ln w="12700" algn="ctr">
            <a:solidFill>
              <a:schemeClr val="tx1"/>
            </a:solidFill>
            <a:round/>
            <a:headEnd type="diamond" w="med" len="med"/>
            <a:tailEnd type="triangle" w="med" len="med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800"/>
          </a:p>
        </p:txBody>
      </p:sp>
      <p:sp>
        <p:nvSpPr>
          <p:cNvPr id="47110" name="TextBox 3">
            <a:extLst>
              <a:ext uri="{FF2B5EF4-FFF2-40B4-BE49-F238E27FC236}">
                <a16:creationId xmlns:a16="http://schemas.microsoft.com/office/drawing/2014/main" id="{5F72040C-C686-0371-D7EA-4EA4233E6F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1113" y="1309688"/>
            <a:ext cx="378301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>
                <a:solidFill>
                  <a:srgbClr val="FF0000"/>
                </a:solidFill>
              </a:rPr>
              <a:t>Attribute marks break out the MRO’s potential areas of weakness/strength</a:t>
            </a:r>
          </a:p>
        </p:txBody>
      </p:sp>
      <p:sp>
        <p:nvSpPr>
          <p:cNvPr id="47111" name="Down Arrow 4">
            <a:extLst>
              <a:ext uri="{FF2B5EF4-FFF2-40B4-BE49-F238E27FC236}">
                <a16:creationId xmlns:a16="http://schemas.microsoft.com/office/drawing/2014/main" id="{0546B214-5427-DFA5-11AD-CF7C495FE709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246188" y="3762375"/>
            <a:ext cx="431800" cy="2424113"/>
          </a:xfrm>
          <a:prstGeom prst="downArrow">
            <a:avLst>
              <a:gd name="adj1" fmla="val 50000"/>
              <a:gd name="adj2" fmla="val 50006"/>
            </a:avLst>
          </a:prstGeom>
          <a:solidFill>
            <a:srgbClr val="FF0000">
              <a:alpha val="50195"/>
            </a:srgbClr>
          </a:solidFill>
          <a:ln w="12700" algn="ctr">
            <a:solidFill>
              <a:schemeClr val="tx1"/>
            </a:solidFill>
            <a:round/>
            <a:headEnd type="diamond" w="med" len="med"/>
            <a:tailEnd type="triangle" w="med" len="med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800"/>
          </a:p>
        </p:txBody>
      </p:sp>
      <p:sp>
        <p:nvSpPr>
          <p:cNvPr id="47112" name="TextBox 3">
            <a:extLst>
              <a:ext uri="{FF2B5EF4-FFF2-40B4-BE49-F238E27FC236}">
                <a16:creationId xmlns:a16="http://schemas.microsoft.com/office/drawing/2014/main" id="{D9E21051-B33B-90C6-9B36-E76552C777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5" y="6127750"/>
            <a:ext cx="378301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>
                <a:solidFill>
                  <a:srgbClr val="FF0000"/>
                </a:solidFill>
              </a:rPr>
              <a:t>Reports column provides details about the potential reliability of the RS’ profile.</a:t>
            </a:r>
          </a:p>
        </p:txBody>
      </p:sp>
      <p:sp>
        <p:nvSpPr>
          <p:cNvPr id="47113" name="TextBox 3">
            <a:extLst>
              <a:ext uri="{FF2B5EF4-FFF2-40B4-BE49-F238E27FC236}">
                <a16:creationId xmlns:a16="http://schemas.microsoft.com/office/drawing/2014/main" id="{F1750DAF-CF9D-08F7-F882-B0FB9A7730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4263" y="6137275"/>
            <a:ext cx="378142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>
                <a:solidFill>
                  <a:srgbClr val="FF0000"/>
                </a:solidFill>
              </a:rPr>
              <a:t>The RS Avg column tells you which attribute constitutes an average attribute mark for the associated RS profile.</a:t>
            </a:r>
          </a:p>
        </p:txBody>
      </p:sp>
      <p:sp>
        <p:nvSpPr>
          <p:cNvPr id="47114" name="Down Arrow 4">
            <a:extLst>
              <a:ext uri="{FF2B5EF4-FFF2-40B4-BE49-F238E27FC236}">
                <a16:creationId xmlns:a16="http://schemas.microsoft.com/office/drawing/2014/main" id="{09C4D8DF-A8D8-AA83-6355-63C66BA947ED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3627438" y="3716338"/>
            <a:ext cx="431800" cy="2424112"/>
          </a:xfrm>
          <a:prstGeom prst="downArrow">
            <a:avLst>
              <a:gd name="adj1" fmla="val 50000"/>
              <a:gd name="adj2" fmla="val 50006"/>
            </a:avLst>
          </a:prstGeom>
          <a:solidFill>
            <a:srgbClr val="FF0000">
              <a:alpha val="50195"/>
            </a:srgbClr>
          </a:solidFill>
          <a:ln w="12700" algn="ctr">
            <a:solidFill>
              <a:schemeClr val="tx1"/>
            </a:solidFill>
            <a:round/>
            <a:headEnd type="diamond" w="med" len="med"/>
            <a:tailEnd type="triangle" w="med" len="med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800"/>
          </a:p>
        </p:txBody>
      </p:sp>
      <p:sp>
        <p:nvSpPr>
          <p:cNvPr id="47115" name="TextBox 3">
            <a:extLst>
              <a:ext uri="{FF2B5EF4-FFF2-40B4-BE49-F238E27FC236}">
                <a16:creationId xmlns:a16="http://schemas.microsoft.com/office/drawing/2014/main" id="{DADE5693-469E-2496-B0E0-153879BC8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788" y="3384550"/>
            <a:ext cx="1460500" cy="307975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400">
              <a:solidFill>
                <a:srgbClr val="FF0000"/>
              </a:solidFill>
            </a:endParaRPr>
          </a:p>
        </p:txBody>
      </p:sp>
      <p:sp>
        <p:nvSpPr>
          <p:cNvPr id="47116" name="Down Arrow 4">
            <a:extLst>
              <a:ext uri="{FF2B5EF4-FFF2-40B4-BE49-F238E27FC236}">
                <a16:creationId xmlns:a16="http://schemas.microsoft.com/office/drawing/2014/main" id="{593C8E98-3EF1-03CA-86D5-DB2A6E226916}"/>
              </a:ext>
            </a:extLst>
          </p:cNvPr>
          <p:cNvSpPr>
            <a:spLocks noChangeArrowheads="1"/>
          </p:cNvSpPr>
          <p:nvPr/>
        </p:nvSpPr>
        <p:spPr bwMode="auto">
          <a:xfrm rot="2229174">
            <a:off x="5126038" y="1627188"/>
            <a:ext cx="439737" cy="1919287"/>
          </a:xfrm>
          <a:prstGeom prst="downArrow">
            <a:avLst>
              <a:gd name="adj1" fmla="val 50000"/>
              <a:gd name="adj2" fmla="val 49850"/>
            </a:avLst>
          </a:prstGeom>
          <a:solidFill>
            <a:schemeClr val="accent2">
              <a:alpha val="50195"/>
            </a:schemeClr>
          </a:solidFill>
          <a:ln w="12700" algn="ctr">
            <a:solidFill>
              <a:schemeClr val="tx1"/>
            </a:solidFill>
            <a:round/>
            <a:headEnd type="diamond" w="med" len="med"/>
            <a:tailEnd type="triangle" w="med" len="med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800"/>
          </a:p>
        </p:txBody>
      </p:sp>
      <p:sp>
        <p:nvSpPr>
          <p:cNvPr id="47117" name="TextBox 3">
            <a:extLst>
              <a:ext uri="{FF2B5EF4-FFF2-40B4-BE49-F238E27FC236}">
                <a16:creationId xmlns:a16="http://schemas.microsoft.com/office/drawing/2014/main" id="{FA4BC368-FCB2-09F4-3978-BEF2E7789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2738" y="1096963"/>
            <a:ext cx="3783012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>
                <a:solidFill>
                  <a:schemeClr val="accent2"/>
                </a:solidFill>
              </a:rPr>
              <a:t>When you subtract the RS’ Avg from the RS’ High, and then multiply that number by 2, you get the range of the RS’ profile.</a:t>
            </a:r>
          </a:p>
        </p:txBody>
      </p:sp>
      <p:sp>
        <p:nvSpPr>
          <p:cNvPr id="47118" name="Down Arrow 4">
            <a:extLst>
              <a:ext uri="{FF2B5EF4-FFF2-40B4-BE49-F238E27FC236}">
                <a16:creationId xmlns:a16="http://schemas.microsoft.com/office/drawing/2014/main" id="{C17F81D0-026E-C4AD-0048-0113AB63CE8E}"/>
              </a:ext>
            </a:extLst>
          </p:cNvPr>
          <p:cNvSpPr>
            <a:spLocks noChangeArrowheads="1"/>
          </p:cNvSpPr>
          <p:nvPr/>
        </p:nvSpPr>
        <p:spPr bwMode="auto">
          <a:xfrm rot="8115544">
            <a:off x="6694488" y="3176588"/>
            <a:ext cx="431800" cy="3382962"/>
          </a:xfrm>
          <a:prstGeom prst="downArrow">
            <a:avLst>
              <a:gd name="adj1" fmla="val 50000"/>
              <a:gd name="adj2" fmla="val 49982"/>
            </a:avLst>
          </a:prstGeom>
          <a:solidFill>
            <a:srgbClr val="FF0000">
              <a:alpha val="50195"/>
            </a:srgbClr>
          </a:solidFill>
          <a:ln w="12700" algn="ctr">
            <a:solidFill>
              <a:schemeClr val="tx1"/>
            </a:solidFill>
            <a:round/>
            <a:headEnd type="diamond" w="med" len="med"/>
            <a:tailEnd type="triangle" w="med" len="med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800"/>
          </a:p>
        </p:txBody>
      </p:sp>
      <p:sp>
        <p:nvSpPr>
          <p:cNvPr id="47119" name="TextBox 3">
            <a:extLst>
              <a:ext uri="{FF2B5EF4-FFF2-40B4-BE49-F238E27FC236}">
                <a16:creationId xmlns:a16="http://schemas.microsoft.com/office/drawing/2014/main" id="{AEA24FB3-8DF4-A61F-A8D2-AC676EFDD4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2763" y="4729163"/>
            <a:ext cx="11176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>
                <a:solidFill>
                  <a:srgbClr val="FF0000"/>
                </a:solidFill>
              </a:rPr>
              <a:t>The number of reports at the RS High is an indicator for skewed profiles.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A4D1D03-2A7E-E8A7-041E-3E88D2277D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Teaching Junior Officers</a:t>
            </a:r>
            <a:br>
              <a:rPr lang="en-US" dirty="0"/>
            </a:br>
            <a:endParaRPr lang="en-US" dirty="0"/>
          </a:p>
        </p:txBody>
      </p:sp>
      <p:sp>
        <p:nvSpPr>
          <p:cNvPr id="49155" name="Subtitle 3">
            <a:extLst>
              <a:ext uri="{FF2B5EF4-FFF2-40B4-BE49-F238E27FC236}">
                <a16:creationId xmlns:a16="http://schemas.microsoft.com/office/drawing/2014/main" id="{7502E356-E046-97E2-0C5D-33094F962B1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F91AC-F90E-2E46-8B3E-B0DE26F28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Education</a:t>
            </a:r>
          </a:p>
        </p:txBody>
      </p:sp>
      <p:sp>
        <p:nvSpPr>
          <p:cNvPr id="50179" name="Content Placeholder 2">
            <a:extLst>
              <a:ext uri="{FF2B5EF4-FFF2-40B4-BE49-F238E27FC236}">
                <a16:creationId xmlns:a16="http://schemas.microsoft.com/office/drawing/2014/main" id="{0D2358CD-2838-74A1-770D-0EE7E91688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Education for junior officers at the command level is non-existent</a:t>
            </a:r>
          </a:p>
          <a:p>
            <a:r>
              <a:rPr lang="en-US" altLang="en-US"/>
              <a:t>An officer’s first duty station is the optimal time to provide PES education</a:t>
            </a:r>
          </a:p>
          <a:p>
            <a:r>
              <a:rPr lang="en-US" altLang="en-US"/>
              <a:t>Too many experts sharing their biased opinions on how they believe the evaluation system should work</a:t>
            </a:r>
          </a:p>
          <a:p>
            <a:r>
              <a:rPr lang="en-US" altLang="en-US"/>
              <a:t>Formal education will only succeed if commanders want it to succeed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82766-6345-89BA-581C-67BC8DE67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Education Opportunities</a:t>
            </a:r>
          </a:p>
        </p:txBody>
      </p:sp>
      <p:sp>
        <p:nvSpPr>
          <p:cNvPr id="51203" name="Content Placeholder 2">
            <a:extLst>
              <a:ext uri="{FF2B5EF4-FFF2-40B4-BE49-F238E27FC236}">
                <a16:creationId xmlns:a16="http://schemas.microsoft.com/office/drawing/2014/main" id="{3EC66571-3171-4859-71A6-47612E3F8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/>
              <a:t>Request PES training from MMRP</a:t>
            </a:r>
          </a:p>
          <a:p>
            <a:r>
              <a:rPr lang="en-US" altLang="en-US" sz="2800"/>
              <a:t>Navigate your Marines to the PES briefs on the MMRP-30 website (videos forthcoming)</a:t>
            </a:r>
          </a:p>
          <a:p>
            <a:r>
              <a:rPr lang="en-US" altLang="en-US" sz="2800"/>
              <a:t>Ensure that the officers in your command are attending the MMRP roadshow briefs</a:t>
            </a:r>
          </a:p>
          <a:p>
            <a:r>
              <a:rPr lang="en-US" altLang="en-US" sz="2800"/>
              <a:t>Seek out opportunities for your Marines to sit on boards</a:t>
            </a:r>
          </a:p>
          <a:p>
            <a:r>
              <a:rPr lang="en-US" altLang="en-US" sz="2800"/>
              <a:t>Ensure that officers conducting PES training contact MMRP for clarification and explanations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08ED9-A089-C0F4-2782-1B2353E12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Education Cont.	</a:t>
            </a:r>
          </a:p>
        </p:txBody>
      </p:sp>
      <p:sp>
        <p:nvSpPr>
          <p:cNvPr id="52227" name="Content Placeholder 2">
            <a:extLst>
              <a:ext uri="{FF2B5EF4-FFF2-40B4-BE49-F238E27FC236}">
                <a16:creationId xmlns:a16="http://schemas.microsoft.com/office/drawing/2014/main" id="{2433FDD8-095C-EA40-C000-B738EC5E9E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/>
              <a:t>The primary purpose of fitness reports is to assist promotion/selection/retention boards with making decisions</a:t>
            </a:r>
          </a:p>
          <a:p>
            <a:pPr lvl="1"/>
            <a:r>
              <a:rPr lang="en-US" altLang="en-US" sz="1800"/>
              <a:t>The outlined trends are in direct confliction with their designed purpose</a:t>
            </a:r>
          </a:p>
          <a:p>
            <a:r>
              <a:rPr lang="en-US" altLang="en-US" sz="2000"/>
              <a:t>Senior officers make up the majority of board representatives</a:t>
            </a:r>
          </a:p>
          <a:p>
            <a:pPr lvl="1"/>
            <a:r>
              <a:rPr lang="en-US" altLang="en-US" sz="1800"/>
              <a:t>As senior officers, poor fitness report writing is making your job more difficult</a:t>
            </a:r>
          </a:p>
          <a:p>
            <a:r>
              <a:rPr lang="en-US" altLang="en-US" sz="2000"/>
              <a:t>If the previous trends persist, you too will be complaining about the usefulness of FITREP data for its intended purpose</a:t>
            </a:r>
          </a:p>
          <a:p>
            <a:r>
              <a:rPr lang="en-US" altLang="en-US" sz="2000"/>
              <a:t>Our current PES system cost approximately $20 million.  If we do not learn to use it as designed it will quickly out-live its effectiveness.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FE26A4F-433C-E9C7-292A-98C96F9EDC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Third Officer </a:t>
            </a:r>
            <a:r>
              <a:rPr lang="en-US" dirty="0" err="1"/>
              <a:t>Sighter</a:t>
            </a:r>
            <a:r>
              <a:rPr lang="en-US" dirty="0"/>
              <a:t> Responsibilities</a:t>
            </a:r>
            <a:br>
              <a:rPr lang="en-US" dirty="0"/>
            </a:br>
            <a:endParaRPr lang="en-US" dirty="0"/>
          </a:p>
        </p:txBody>
      </p:sp>
      <p:sp>
        <p:nvSpPr>
          <p:cNvPr id="53251" name="Subtitle 4">
            <a:extLst>
              <a:ext uri="{FF2B5EF4-FFF2-40B4-BE49-F238E27FC236}">
                <a16:creationId xmlns:a16="http://schemas.microsoft.com/office/drawing/2014/main" id="{92893822-E5DA-A2D8-EF5C-4715DB8B161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6DD2D-7A36-8DAD-D909-4F8D8A7CF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RS Responsibilities</a:t>
            </a:r>
          </a:p>
        </p:txBody>
      </p:sp>
      <p:sp>
        <p:nvSpPr>
          <p:cNvPr id="54275" name="Content Placeholder 2">
            <a:extLst>
              <a:ext uri="{FF2B5EF4-FFF2-40B4-BE49-F238E27FC236}">
                <a16:creationId xmlns:a16="http://schemas.microsoft.com/office/drawing/2014/main" id="{C97D8BD8-A0F2-166C-1DC5-DDDAEA8A4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200"/>
              <a:t>Read chapter 5 of MCO 1610.7 (PES Order)--it covers adverse reporting procedures and is ONLY 10 pages in length</a:t>
            </a:r>
          </a:p>
          <a:p>
            <a:r>
              <a:rPr lang="en-US" altLang="en-US" sz="2200"/>
              <a:t>Must route the report to the Marine Reported On (MRO) for at least five business days for rebuttal and/or signature</a:t>
            </a:r>
          </a:p>
          <a:p>
            <a:r>
              <a:rPr lang="en-US" altLang="en-US" sz="2200"/>
              <a:t>If the MRO does not sign the report, make a directed comment in section I stating that the MRO refused to sign the report</a:t>
            </a:r>
          </a:p>
          <a:p>
            <a:endParaRPr lang="en-US" altLang="en-US" sz="1600"/>
          </a:p>
        </p:txBody>
      </p:sp>
      <p:sp>
        <p:nvSpPr>
          <p:cNvPr id="54276" name="Slide Number Placeholder 3">
            <a:extLst>
              <a:ext uri="{FF2B5EF4-FFF2-40B4-BE49-F238E27FC236}">
                <a16:creationId xmlns:a16="http://schemas.microsoft.com/office/drawing/2014/main" id="{A834F088-F952-684A-6F7E-609485615D9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09613" y="6376988"/>
            <a:ext cx="2185987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502EAFA-54E5-4830-A286-4DB21DF117FE}" type="slidenum">
              <a:rPr lang="en-US" altLang="en-US" sz="1000"/>
              <a:pPr>
                <a:spcBef>
                  <a:spcPct val="0"/>
                </a:spcBef>
                <a:buClrTx/>
                <a:buFontTx/>
                <a:buNone/>
              </a:pPr>
              <a:t>28</a:t>
            </a:fld>
            <a:endParaRPr lang="en-US" altLang="en-US" sz="10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00FB6-E3AA-2D1E-255F-9E1F4DB4F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RO Responsibilities</a:t>
            </a:r>
          </a:p>
        </p:txBody>
      </p:sp>
      <p:sp>
        <p:nvSpPr>
          <p:cNvPr id="55299" name="Content Placeholder 2">
            <a:extLst>
              <a:ext uri="{FF2B5EF4-FFF2-40B4-BE49-F238E27FC236}">
                <a16:creationId xmlns:a16="http://schemas.microsoft.com/office/drawing/2014/main" id="{0A4E7BFD-910F-3207-7C49-975DE6A9E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/>
              <a:t>Read chapter 5 of MCO 1610.7 (PES Order)--it covers adverse reporting procedures and is ONLY 10 pages in length</a:t>
            </a:r>
          </a:p>
          <a:p>
            <a:r>
              <a:rPr lang="en-US" altLang="en-US" sz="2000"/>
              <a:t>Must adjudicate each and every claim made by the MRO that:</a:t>
            </a:r>
          </a:p>
          <a:p>
            <a:pPr lvl="1"/>
            <a:r>
              <a:rPr lang="en-US" altLang="en-US" sz="1600"/>
              <a:t>Disagrees with the RS’s version of the facts</a:t>
            </a:r>
          </a:p>
          <a:p>
            <a:pPr lvl="1"/>
            <a:r>
              <a:rPr lang="en-US" altLang="en-US" sz="1600"/>
              <a:t>Adds new information not addressed by the RS</a:t>
            </a:r>
          </a:p>
          <a:p>
            <a:r>
              <a:rPr lang="en-US" altLang="en-US" sz="2000"/>
              <a:t>If the RO adds additional adversity, </a:t>
            </a:r>
            <a:r>
              <a:rPr lang="en-US" altLang="en-US" sz="2000" b="1" u="sng"/>
              <a:t>OR</a:t>
            </a:r>
            <a:r>
              <a:rPr lang="en-US" altLang="en-US" sz="2000"/>
              <a:t> adjudicates the MRO’s rebuttal to the RS, the report must be routed to the MRO for at least five business days for rebuttal and/or signature</a:t>
            </a:r>
          </a:p>
          <a:p>
            <a:pPr lvl="1"/>
            <a:r>
              <a:rPr lang="en-US" altLang="en-US" sz="1600"/>
              <a:t>Any comment that specifically addresses a statement made by the MRO is considered an adjudicative statement</a:t>
            </a:r>
          </a:p>
          <a:p>
            <a:pPr lvl="1"/>
            <a:r>
              <a:rPr lang="en-US" altLang="en-US" sz="1600"/>
              <a:t>NOTE:  APES will force you to route the report to the MRO if Section K is being marked sufficient—even if neither the two situations above are relevant to the report</a:t>
            </a:r>
          </a:p>
          <a:p>
            <a:r>
              <a:rPr lang="en-US" altLang="en-US" sz="2000"/>
              <a:t>If the MRO does not sign the report, you are required to make a directed comment in section K stating that the MRO refused to sign the report</a:t>
            </a:r>
          </a:p>
          <a:p>
            <a:endParaRPr lang="en-US" altLang="en-US" sz="2000"/>
          </a:p>
        </p:txBody>
      </p:sp>
      <p:sp>
        <p:nvSpPr>
          <p:cNvPr id="55300" name="Slide Number Placeholder 3">
            <a:extLst>
              <a:ext uri="{FF2B5EF4-FFF2-40B4-BE49-F238E27FC236}">
                <a16:creationId xmlns:a16="http://schemas.microsoft.com/office/drawing/2014/main" id="{6052BDD3-8996-7792-3409-7F4254D4838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09613" y="6376988"/>
            <a:ext cx="2185987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2FD515C-8C70-414B-AAE3-10F069DD07CD}" type="slidenum">
              <a:rPr lang="en-US" altLang="en-US" sz="1000"/>
              <a:pPr>
                <a:spcBef>
                  <a:spcPct val="0"/>
                </a:spcBef>
                <a:buClrTx/>
                <a:buFontTx/>
                <a:buNone/>
              </a:pPr>
              <a:t>29</a:t>
            </a:fld>
            <a:endParaRPr lang="en-US" altLang="en-US" sz="1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F1EE88C-0BCD-58F2-95C1-33F47772D2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Reporting Official Profile Trends</a:t>
            </a:r>
          </a:p>
        </p:txBody>
      </p:sp>
      <p:sp>
        <p:nvSpPr>
          <p:cNvPr id="26627" name="Subtitle 4">
            <a:extLst>
              <a:ext uri="{FF2B5EF4-FFF2-40B4-BE49-F238E27FC236}">
                <a16:creationId xmlns:a16="http://schemas.microsoft.com/office/drawing/2014/main" id="{BF63A91A-FF73-9B0A-4F34-420F898B7DF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F8B19-7EBE-F023-1ADD-CA37CE269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152400"/>
            <a:ext cx="6781800" cy="533400"/>
          </a:xfrm>
        </p:spPr>
        <p:txBody>
          <a:bodyPr/>
          <a:lstStyle/>
          <a:p>
            <a:pPr>
              <a:defRPr/>
            </a:pPr>
            <a:r>
              <a:rPr lang="en-US" dirty="0"/>
              <a:t>Third Officer </a:t>
            </a:r>
            <a:r>
              <a:rPr lang="en-US" dirty="0" err="1"/>
              <a:t>Sighter</a:t>
            </a:r>
            <a:r>
              <a:rPr lang="en-US" dirty="0"/>
              <a:t> Responsibilities</a:t>
            </a:r>
          </a:p>
        </p:txBody>
      </p:sp>
      <p:sp>
        <p:nvSpPr>
          <p:cNvPr id="56323" name="Content Placeholder 2">
            <a:extLst>
              <a:ext uri="{FF2B5EF4-FFF2-40B4-BE49-F238E27FC236}">
                <a16:creationId xmlns:a16="http://schemas.microsoft.com/office/drawing/2014/main" id="{44DF89FE-4EB2-F750-7FD9-18425E9AE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/>
              <a:t>Enlisted Reports</a:t>
            </a:r>
          </a:p>
          <a:p>
            <a:pPr lvl="1"/>
            <a:r>
              <a:rPr lang="en-US" altLang="en-US" sz="1600"/>
              <a:t>The third officer sighting the report will be the commanding officer or executive officer at the battalion or squadron level, or a field grade officer or civilian equivalent within the chain of command that is at a higher level of command</a:t>
            </a:r>
          </a:p>
          <a:p>
            <a:pPr lvl="2"/>
            <a:r>
              <a:rPr lang="en-US" altLang="en-US" sz="1400"/>
              <a:t>Ex: The Regimental/Group CO/XO</a:t>
            </a:r>
          </a:p>
          <a:p>
            <a:pPr lvl="3"/>
            <a:r>
              <a:rPr lang="en-US" altLang="en-US" sz="1200"/>
              <a:t>The regimental/group OPSO or other staff officer is not sufficient</a:t>
            </a:r>
          </a:p>
          <a:p>
            <a:r>
              <a:rPr lang="en-US" altLang="en-US" sz="2000"/>
              <a:t>Officer Reports</a:t>
            </a:r>
          </a:p>
          <a:p>
            <a:pPr lvl="1"/>
            <a:r>
              <a:rPr lang="en-US" altLang="en-US" sz="1600"/>
              <a:t>A general or flag officer (or the SES equivalent) within the chain of command will sight all adverse officer reports</a:t>
            </a:r>
          </a:p>
          <a:p>
            <a:pPr lvl="2"/>
            <a:r>
              <a:rPr lang="en-US" altLang="en-US" sz="1400" u="sng"/>
              <a:t>No exceptions</a:t>
            </a:r>
            <a:r>
              <a:rPr lang="en-US" altLang="en-US" sz="1400"/>
              <a:t>, regardless of “By direction” authority or billet being held</a:t>
            </a:r>
          </a:p>
          <a:p>
            <a:r>
              <a:rPr lang="en-US" altLang="en-US" sz="2000"/>
              <a:t>Must adjudicate each and every claim made by the MRO that:</a:t>
            </a:r>
          </a:p>
          <a:p>
            <a:pPr lvl="1"/>
            <a:r>
              <a:rPr lang="en-US" altLang="en-US" sz="1600"/>
              <a:t>Disagrees with the RO’s version of the facts</a:t>
            </a:r>
          </a:p>
          <a:p>
            <a:pPr lvl="1"/>
            <a:r>
              <a:rPr lang="en-US" altLang="en-US" sz="1600"/>
              <a:t>Adds new information not addressed by the RO</a:t>
            </a:r>
          </a:p>
          <a:p>
            <a:r>
              <a:rPr lang="en-US" altLang="en-US" sz="2000"/>
              <a:t>If the Third Officer Sighter’s statements add new adversity, the report must be routed to the MRO for signature and/or rebuttal</a:t>
            </a:r>
          </a:p>
        </p:txBody>
      </p:sp>
      <p:sp>
        <p:nvSpPr>
          <p:cNvPr id="56324" name="Slide Number Placeholder 3">
            <a:extLst>
              <a:ext uri="{FF2B5EF4-FFF2-40B4-BE49-F238E27FC236}">
                <a16:creationId xmlns:a16="http://schemas.microsoft.com/office/drawing/2014/main" id="{09EC0876-4F09-BBDE-9464-65B217DB8D1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09613" y="6376988"/>
            <a:ext cx="2185987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7A7D70C-208D-413D-BE16-4A361CE71C5A}" type="slidenum">
              <a:rPr lang="en-US" altLang="en-US" sz="1000"/>
              <a:pPr>
                <a:spcBef>
                  <a:spcPct val="0"/>
                </a:spcBef>
                <a:buClrTx/>
                <a:buFontTx/>
                <a:buNone/>
              </a:pPr>
              <a:t>30</a:t>
            </a:fld>
            <a:endParaRPr lang="en-US" altLang="en-US" sz="10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24175-05BA-01E0-E84E-81DD7BE09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Factual Basis</a:t>
            </a:r>
          </a:p>
        </p:txBody>
      </p:sp>
      <p:sp>
        <p:nvSpPr>
          <p:cNvPr id="57347" name="Content Placeholder 2">
            <a:extLst>
              <a:ext uri="{FF2B5EF4-FFF2-40B4-BE49-F238E27FC236}">
                <a16:creationId xmlns:a16="http://schemas.microsoft.com/office/drawing/2014/main" id="{DAE29C69-4C8A-85B1-0F14-4A87F863B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/>
              <a:t>The factual basis for the adversity is what the MRO did to warrant an adverse FITREP</a:t>
            </a:r>
          </a:p>
          <a:p>
            <a:pPr lvl="1"/>
            <a:r>
              <a:rPr lang="en-US" altLang="en-US" sz="2000"/>
              <a:t>Ex: Got in a fight, stole something from the commissary, ingested ecstasy, etc…</a:t>
            </a:r>
          </a:p>
          <a:p>
            <a:r>
              <a:rPr lang="en-US" altLang="en-US" sz="2400"/>
              <a:t>The factual basis for the adversity </a:t>
            </a:r>
            <a:r>
              <a:rPr lang="en-US" altLang="en-US" sz="2400" b="1" u="sng">
                <a:solidFill>
                  <a:srgbClr val="FF0000"/>
                </a:solidFill>
              </a:rPr>
              <a:t>MUST</a:t>
            </a:r>
            <a:r>
              <a:rPr lang="en-US" altLang="en-US" sz="2400">
                <a:solidFill>
                  <a:srgbClr val="FF0000"/>
                </a:solidFill>
              </a:rPr>
              <a:t> </a:t>
            </a:r>
            <a:r>
              <a:rPr lang="en-US" altLang="en-US" sz="2400"/>
              <a:t>be included for </a:t>
            </a:r>
            <a:r>
              <a:rPr lang="en-US" altLang="en-US" sz="2400" b="1" u="sng">
                <a:solidFill>
                  <a:srgbClr val="FF0000"/>
                </a:solidFill>
              </a:rPr>
              <a:t>EVERY</a:t>
            </a:r>
            <a:r>
              <a:rPr lang="en-US" altLang="en-US" sz="2400"/>
              <a:t> adverse FITREP</a:t>
            </a:r>
          </a:p>
          <a:p>
            <a:r>
              <a:rPr lang="en-US" altLang="en-US" sz="2400"/>
              <a:t>Any FITREP that does not include the factual basis for the adversity will be returned by MMRP</a:t>
            </a:r>
          </a:p>
          <a:p>
            <a:r>
              <a:rPr lang="en-US" altLang="en-US" sz="2400"/>
              <a:t>If reporting officials find themselves unable to include the factual basis for adversity due to other “circumstances,” then the report cannot be made adverse</a:t>
            </a:r>
          </a:p>
        </p:txBody>
      </p:sp>
      <p:sp>
        <p:nvSpPr>
          <p:cNvPr id="57348" name="Slide Number Placeholder 3">
            <a:extLst>
              <a:ext uri="{FF2B5EF4-FFF2-40B4-BE49-F238E27FC236}">
                <a16:creationId xmlns:a16="http://schemas.microsoft.com/office/drawing/2014/main" id="{6D56D771-44A3-1040-72EC-C9A5353523C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09613" y="6376988"/>
            <a:ext cx="2185987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30D2838-DD10-44E5-B083-7DF4CECA432F}" type="slidenum">
              <a:rPr lang="en-US" altLang="en-US" sz="1000"/>
              <a:pPr>
                <a:spcBef>
                  <a:spcPct val="0"/>
                </a:spcBef>
                <a:buClrTx/>
                <a:buFontTx/>
                <a:buNone/>
              </a:pPr>
              <a:t>31</a:t>
            </a:fld>
            <a:endParaRPr lang="en-US" altLang="en-US" sz="10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58513-90B0-2382-D39D-5022A1422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Adverse FITREP Assistance</a:t>
            </a:r>
          </a:p>
        </p:txBody>
      </p:sp>
      <p:sp>
        <p:nvSpPr>
          <p:cNvPr id="58371" name="Content Placeholder 2">
            <a:extLst>
              <a:ext uri="{FF2B5EF4-FFF2-40B4-BE49-F238E27FC236}">
                <a16:creationId xmlns:a16="http://schemas.microsoft.com/office/drawing/2014/main" id="{DABF1B5C-875B-5931-1DE9-168646DA2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/>
              <a:t>If you are dealing with an exceptionally difficult or confusing adverse FITREP, contact MMRP-31, and speak to the Head/Asst Head of Policy:</a:t>
            </a:r>
          </a:p>
          <a:p>
            <a:pPr lvl="1"/>
            <a:r>
              <a:rPr lang="en-US" altLang="en-US" sz="2400"/>
              <a:t>(703) 784-3434</a:t>
            </a:r>
          </a:p>
          <a:p>
            <a:pPr lvl="1"/>
            <a:r>
              <a:rPr lang="en-US" altLang="en-US" sz="2400"/>
              <a:t>They review every single adverse FITREP in the Marine Corps</a:t>
            </a:r>
          </a:p>
          <a:p>
            <a:pPr lvl="1"/>
            <a:r>
              <a:rPr lang="en-US" altLang="en-US" sz="2400"/>
              <a:t>It is better to get it right the first time then to have it returned and have to re-do the entire report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96B05C15-4A2F-7ACA-25FC-5AA0037436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Points Of Contact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E4CA4780-FA46-80D9-26DB-7FA724F88DA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450215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altLang="en-US" sz="2000" b="1"/>
          </a:p>
          <a:p>
            <a:pPr>
              <a:lnSpc>
                <a:spcPct val="80000"/>
              </a:lnSpc>
            </a:pPr>
            <a:r>
              <a:rPr lang="en-US" altLang="en-US" sz="2000" b="1"/>
              <a:t>MMRP-13 PERB			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/>
              <a:t>		Phone: 703-784-9204       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/>
              <a:t>		Email: </a:t>
            </a:r>
            <a:r>
              <a:rPr lang="en-US" altLang="en-US" sz="2000" b="1" u="sng"/>
              <a:t>smb.manpower.mmrp-13@usmc.mil</a:t>
            </a:r>
            <a:endParaRPr lang="en-US" altLang="en-US" sz="2000" b="1"/>
          </a:p>
          <a:p>
            <a:pPr>
              <a:lnSpc>
                <a:spcPct val="80000"/>
              </a:lnSpc>
            </a:pPr>
            <a:endParaRPr lang="en-US" altLang="en-US" sz="2000" b="1"/>
          </a:p>
          <a:p>
            <a:pPr>
              <a:lnSpc>
                <a:spcPct val="80000"/>
              </a:lnSpc>
            </a:pPr>
            <a:r>
              <a:rPr lang="en-US" altLang="en-US" sz="2000" b="1"/>
              <a:t>MMRP-20 OMPF Input/Customer Service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/>
              <a:t>		Phone: 703-784-3907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/>
              <a:t>		Email: </a:t>
            </a:r>
            <a:r>
              <a:rPr lang="en-US" altLang="en-US" sz="2000" b="1" u="sng"/>
              <a:t>smb.manpower.mmrp-20@usmc.mil </a:t>
            </a:r>
          </a:p>
          <a:p>
            <a:pPr>
              <a:lnSpc>
                <a:spcPct val="80000"/>
              </a:lnSpc>
            </a:pPr>
            <a:endParaRPr lang="en-US" altLang="en-US" sz="2000" b="1" u="sng"/>
          </a:p>
          <a:p>
            <a:pPr>
              <a:lnSpc>
                <a:spcPct val="80000"/>
              </a:lnSpc>
            </a:pPr>
            <a:r>
              <a:rPr lang="en-US" altLang="en-US" sz="2000" b="1"/>
              <a:t>MMRP-31 Policy and Compliance/Corrections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/>
              <a:t>		Phone: 703-784-3905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/>
              <a:t>		Email: </a:t>
            </a:r>
            <a:r>
              <a:rPr lang="en-US" altLang="en-US" sz="2000" b="1" u="sng"/>
              <a:t>smb.manpower.mmrp-31@usmc.mil</a:t>
            </a:r>
          </a:p>
          <a:p>
            <a:pPr>
              <a:lnSpc>
                <a:spcPct val="80000"/>
              </a:lnSpc>
            </a:pPr>
            <a:endParaRPr lang="en-US" altLang="en-US" sz="1800" b="1"/>
          </a:p>
          <a:p>
            <a:pPr>
              <a:lnSpc>
                <a:spcPct val="80000"/>
              </a:lnSpc>
            </a:pPr>
            <a:r>
              <a:rPr lang="en-US" altLang="en-US" sz="2000" b="1"/>
              <a:t>MMRP-32 Fitness Report Processing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/>
              <a:t>		Phone: 703-784-3444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b="1"/>
              <a:t>		Email: </a:t>
            </a:r>
            <a:r>
              <a:rPr lang="en-US" altLang="en-US" sz="2000" b="1" u="sng"/>
              <a:t>smb.manpower.mmrp-32@usmc.mil</a:t>
            </a:r>
          </a:p>
        </p:txBody>
      </p:sp>
      <p:sp>
        <p:nvSpPr>
          <p:cNvPr id="59396" name="Slide Number Placeholder 1">
            <a:extLst>
              <a:ext uri="{FF2B5EF4-FFF2-40B4-BE49-F238E27FC236}">
                <a16:creationId xmlns:a16="http://schemas.microsoft.com/office/drawing/2014/main" id="{CD0787CD-9A30-5EAB-C5FA-F69CE5D84A0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709613" y="6496050"/>
            <a:ext cx="2185987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61B3879-485B-7344-5A05-BE3E5C0989D8}"/>
              </a:ext>
            </a:extLst>
          </p:cNvPr>
          <p:cNvSpPr txBox="1"/>
          <p:nvPr/>
        </p:nvSpPr>
        <p:spPr>
          <a:xfrm>
            <a:off x="1627188" y="0"/>
            <a:ext cx="632460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5CC0B-B760-7642-136C-9FE67825D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RS Trends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0D187C44-9B22-1A5E-AAFF-A3B5E570963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Writing to a profile</a:t>
            </a:r>
          </a:p>
          <a:p>
            <a:r>
              <a:rPr lang="en-US" altLang="en-US"/>
              <a:t>Writing to specific relative values (RV)</a:t>
            </a:r>
          </a:p>
          <a:p>
            <a:r>
              <a:rPr lang="en-US" altLang="en-US"/>
              <a:t>Giving everyone the same value</a:t>
            </a:r>
          </a:p>
          <a:p>
            <a:endParaRPr lang="en-US" altLang="en-US"/>
          </a:p>
          <a:p>
            <a:pPr>
              <a:buFont typeface="Wingdings" pitchFamily="2" charset="2"/>
              <a:buChar char="v"/>
            </a:pPr>
            <a:endParaRPr lang="en-US" altLang="en-US" b="1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endParaRPr lang="en-US" altLang="en-US" b="1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altLang="en-US" b="1">
                <a:solidFill>
                  <a:srgbClr val="FF0000"/>
                </a:solidFill>
              </a:rPr>
              <a:t>All of the following profile examples are real profiles.</a:t>
            </a:r>
          </a:p>
          <a:p>
            <a:pPr>
              <a:buFont typeface="Wingdings" pitchFamily="2" charset="2"/>
              <a:buChar char="v"/>
            </a:pPr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D435B-8104-B376-3A67-42FFDE0B7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Writing to a Profile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5AA448CE-08D4-8B8A-BE05-C2D8BB2DDC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Example Profile (Writing to a profile):</a:t>
            </a:r>
          </a:p>
          <a:p>
            <a:endParaRPr lang="en-US" altLang="en-US"/>
          </a:p>
        </p:txBody>
      </p:sp>
      <p:pic>
        <p:nvPicPr>
          <p:cNvPr id="28676" name="Picture 3">
            <a:extLst>
              <a:ext uri="{FF2B5EF4-FFF2-40B4-BE49-F238E27FC236}">
                <a16:creationId xmlns:a16="http://schemas.microsoft.com/office/drawing/2014/main" id="{A3251421-1E28-9B4B-9AFA-E07ADCDC2D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300" y="2362200"/>
            <a:ext cx="6121400" cy="420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262CD-9782-71D0-955B-E6950B606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Writing to a Profile Cont.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1181C593-ABEE-9D2B-2873-4F9B836EC0A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What the board sees:</a:t>
            </a:r>
          </a:p>
        </p:txBody>
      </p:sp>
      <p:pic>
        <p:nvPicPr>
          <p:cNvPr id="29700" name="Picture 3">
            <a:extLst>
              <a:ext uri="{FF2B5EF4-FFF2-40B4-BE49-F238E27FC236}">
                <a16:creationId xmlns:a16="http://schemas.microsoft.com/office/drawing/2014/main" id="{965DD3D4-A5CB-A444-4A6D-74CF03EF77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47"/>
          <a:stretch>
            <a:fillRect/>
          </a:stretch>
        </p:blipFill>
        <p:spPr bwMode="auto">
          <a:xfrm>
            <a:off x="1463675" y="2209800"/>
            <a:ext cx="3079750" cy="420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1" name="Arrow: Left 4">
            <a:extLst>
              <a:ext uri="{FF2B5EF4-FFF2-40B4-BE49-F238E27FC236}">
                <a16:creationId xmlns:a16="http://schemas.microsoft.com/office/drawing/2014/main" id="{38FCFE28-8489-5504-96D2-B88FA8C405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9775" y="2895600"/>
            <a:ext cx="1598613" cy="484188"/>
          </a:xfrm>
          <a:prstGeom prst="leftArrow">
            <a:avLst>
              <a:gd name="adj1" fmla="val 50000"/>
              <a:gd name="adj2" fmla="val 50060"/>
            </a:avLst>
          </a:prstGeom>
          <a:solidFill>
            <a:srgbClr val="99FF66">
              <a:alpha val="50195"/>
            </a:srgbClr>
          </a:solidFill>
          <a:ln w="12700" algn="ctr">
            <a:solidFill>
              <a:schemeClr val="tx1"/>
            </a:solidFill>
            <a:round/>
            <a:headEnd type="diamond" w="med" len="med"/>
            <a:tailEnd type="triangle" w="med" len="med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800"/>
          </a:p>
        </p:txBody>
      </p:sp>
      <p:sp>
        <p:nvSpPr>
          <p:cNvPr id="29702" name="TextBox 5">
            <a:extLst>
              <a:ext uri="{FF2B5EF4-FFF2-40B4-BE49-F238E27FC236}">
                <a16:creationId xmlns:a16="http://schemas.microsoft.com/office/drawing/2014/main" id="{C3DF7A1E-557F-4A8C-10E7-BC3E45D81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5338" y="2984500"/>
            <a:ext cx="1581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/>
              <a:t>Not an issue here</a:t>
            </a:r>
          </a:p>
        </p:txBody>
      </p:sp>
      <p:sp>
        <p:nvSpPr>
          <p:cNvPr id="29703" name="Rectangle 6">
            <a:extLst>
              <a:ext uri="{FF2B5EF4-FFF2-40B4-BE49-F238E27FC236}">
                <a16:creationId xmlns:a16="http://schemas.microsoft.com/office/drawing/2014/main" id="{374A65F7-9A02-F8B7-3F19-839C320EF4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0" y="2667000"/>
            <a:ext cx="1555750" cy="990600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 type="diamond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800"/>
          </a:p>
        </p:txBody>
      </p:sp>
      <p:sp>
        <p:nvSpPr>
          <p:cNvPr id="29704" name="Arrow: Left 8">
            <a:extLst>
              <a:ext uri="{FF2B5EF4-FFF2-40B4-BE49-F238E27FC236}">
                <a16:creationId xmlns:a16="http://schemas.microsoft.com/office/drawing/2014/main" id="{AA4F3592-0B37-C84C-7201-73A856F5D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4225" y="5719763"/>
            <a:ext cx="1597025" cy="484187"/>
          </a:xfrm>
          <a:prstGeom prst="leftArrow">
            <a:avLst>
              <a:gd name="adj1" fmla="val 50000"/>
              <a:gd name="adj2" fmla="val 50010"/>
            </a:avLst>
          </a:prstGeom>
          <a:solidFill>
            <a:srgbClr val="99FF66">
              <a:alpha val="50195"/>
            </a:srgbClr>
          </a:solidFill>
          <a:ln w="12700" algn="ctr">
            <a:solidFill>
              <a:schemeClr val="tx1"/>
            </a:solidFill>
            <a:round/>
            <a:headEnd type="diamond" w="med" len="med"/>
            <a:tailEnd type="triangle" w="med" len="med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800"/>
          </a:p>
        </p:txBody>
      </p:sp>
      <p:sp>
        <p:nvSpPr>
          <p:cNvPr id="29705" name="TextBox 7">
            <a:extLst>
              <a:ext uri="{FF2B5EF4-FFF2-40B4-BE49-F238E27FC236}">
                <a16:creationId xmlns:a16="http://schemas.microsoft.com/office/drawing/2014/main" id="{BE79B5D2-E55A-E4D0-556A-B085257DC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8675" y="5813425"/>
            <a:ext cx="1581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/>
              <a:t>Not an issue here</a:t>
            </a:r>
          </a:p>
        </p:txBody>
      </p:sp>
      <p:sp>
        <p:nvSpPr>
          <p:cNvPr id="29706" name="Rectangle 10">
            <a:extLst>
              <a:ext uri="{FF2B5EF4-FFF2-40B4-BE49-F238E27FC236}">
                <a16:creationId xmlns:a16="http://schemas.microsoft.com/office/drawing/2014/main" id="{055615F1-A214-DFD7-64BB-F1D12CFF2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250" y="5572125"/>
            <a:ext cx="1566863" cy="914400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 type="diamond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800"/>
          </a:p>
        </p:txBody>
      </p:sp>
      <p:sp>
        <p:nvSpPr>
          <p:cNvPr id="29707" name="Rectangle 11">
            <a:extLst>
              <a:ext uri="{FF2B5EF4-FFF2-40B4-BE49-F238E27FC236}">
                <a16:creationId xmlns:a16="http://schemas.microsoft.com/office/drawing/2014/main" id="{FD8AABF8-C1E9-ED1F-E80A-2078443A2527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3146425" y="3810000"/>
            <a:ext cx="1295400" cy="1685925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 type="diamond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800"/>
          </a:p>
        </p:txBody>
      </p:sp>
      <p:sp>
        <p:nvSpPr>
          <p:cNvPr id="29708" name="Arrow: Left 13">
            <a:extLst>
              <a:ext uri="{FF2B5EF4-FFF2-40B4-BE49-F238E27FC236}">
                <a16:creationId xmlns:a16="http://schemas.microsoft.com/office/drawing/2014/main" id="{BA775D22-5D79-A3E7-964A-F17D54714B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5175" y="4003675"/>
            <a:ext cx="2103438" cy="612775"/>
          </a:xfrm>
          <a:prstGeom prst="leftArrow">
            <a:avLst>
              <a:gd name="adj1" fmla="val 50000"/>
              <a:gd name="adj2" fmla="val 49900"/>
            </a:avLst>
          </a:prstGeom>
          <a:solidFill>
            <a:srgbClr val="FF0000">
              <a:alpha val="50195"/>
            </a:srgbClr>
          </a:solidFill>
          <a:ln w="12700" algn="ctr">
            <a:solidFill>
              <a:schemeClr val="tx1"/>
            </a:solidFill>
            <a:round/>
            <a:headEnd type="diamond" w="med" len="med"/>
            <a:tailEnd type="triangle" w="med" len="med"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/>
              <a:t>This is the problem!</a:t>
            </a:r>
          </a:p>
        </p:txBody>
      </p:sp>
      <p:sp>
        <p:nvSpPr>
          <p:cNvPr id="29709" name="TextBox 14">
            <a:extLst>
              <a:ext uri="{FF2B5EF4-FFF2-40B4-BE49-F238E27FC236}">
                <a16:creationId xmlns:a16="http://schemas.microsoft.com/office/drawing/2014/main" id="{957006BB-3C24-1493-91AF-21ABA0736B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4506913"/>
            <a:ext cx="2184400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/>
              <a:t>-A single attribute separates the two RV groupings.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20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200"/>
              <a:t>-They all look the same to a promotion board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BD217-F5FA-0DA2-9101-85F10FB88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Writing to a Profile Cont.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AD5B8C9C-0AF0-17E0-5089-680AE721268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Example Profile (</a:t>
            </a:r>
            <a:r>
              <a:rPr lang="en-US" altLang="en-US" b="1"/>
              <a:t>Marking Philosophy</a:t>
            </a:r>
            <a:r>
              <a:rPr lang="en-US" altLang="en-US"/>
              <a:t>)</a:t>
            </a:r>
          </a:p>
          <a:p>
            <a:endParaRPr lang="en-US" alt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335B2DC-D18C-E760-984E-B428B65AB8FF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2220913"/>
          <a:ext cx="5334000" cy="460227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25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Marine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Occasion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FITREP </a:t>
                      </a:r>
                      <a:r>
                        <a:rPr lang="en-US" sz="1600" dirty="0" err="1"/>
                        <a:t>Avg</a:t>
                      </a:r>
                      <a:endParaRPr lang="en-US" sz="1600" dirty="0"/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77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Marine A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CH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4.23</a:t>
                      </a: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77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Marine B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CH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4.23</a:t>
                      </a: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77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Marine C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CH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3.61</a:t>
                      </a: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77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Marine D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AN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3.53</a:t>
                      </a: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77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Marine E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CH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3.46</a:t>
                      </a: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77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Marine F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CH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3.46</a:t>
                      </a: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77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Marine G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TD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3.38</a:t>
                      </a: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77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Marine H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AN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3.15</a:t>
                      </a: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77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Marine I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CH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3.07</a:t>
                      </a: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77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Marine J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CH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3.07</a:t>
                      </a: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477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Marine K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CH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2.92</a:t>
                      </a: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77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Marine L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AN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2.84</a:t>
                      </a: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477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Marine M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CH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2.76</a:t>
                      </a: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477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Marine N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GC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2.53</a:t>
                      </a: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5F077-98B1-C466-A5A4-A28B9A475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Writing to a Profile Cont.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77ABFB04-41BA-428C-BDAD-F4192CC6726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 Comparison of what the board sees: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A98240A-7AF8-99ED-5C22-A6D216D7454B}"/>
              </a:ext>
            </a:extLst>
          </p:cNvPr>
          <p:cNvGraphicFramePr>
            <a:graphicFrameLocks noGrp="1"/>
          </p:cNvGraphicFramePr>
          <p:nvPr/>
        </p:nvGraphicFramePr>
        <p:xfrm>
          <a:off x="762000" y="2203450"/>
          <a:ext cx="3556000" cy="460227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25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RV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Third</a:t>
                      </a: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77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Top 1/3</a:t>
                      </a: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77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Top 1/3</a:t>
                      </a: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77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93.26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Middle 1/3</a:t>
                      </a: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77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92.39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Middle 1/3</a:t>
                      </a: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77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91.63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Middle 1/3</a:t>
                      </a: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77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91.63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Middle 1/3</a:t>
                      </a: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77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90.76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Middle 1/3</a:t>
                      </a: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77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88.26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Middle 1/3</a:t>
                      </a: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77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87.39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Middle 1/3</a:t>
                      </a: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77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87.39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Middle 1/3</a:t>
                      </a: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477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85.76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Bottom 1/3</a:t>
                      </a: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77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85.30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Bottom 1/3</a:t>
                      </a: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477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84.02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Bottom 1/3</a:t>
                      </a: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477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81.52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Bottom 1/3</a:t>
                      </a: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pic>
        <p:nvPicPr>
          <p:cNvPr id="31798" name="Picture 3">
            <a:extLst>
              <a:ext uri="{FF2B5EF4-FFF2-40B4-BE49-F238E27FC236}">
                <a16:creationId xmlns:a16="http://schemas.microsoft.com/office/drawing/2014/main" id="{3456118E-28A6-BD3F-F870-FB9DCFEDA6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47"/>
          <a:stretch>
            <a:fillRect/>
          </a:stretch>
        </p:blipFill>
        <p:spPr bwMode="auto">
          <a:xfrm>
            <a:off x="5378450" y="2192338"/>
            <a:ext cx="3079750" cy="420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99" name="TextBox 2">
            <a:extLst>
              <a:ext uri="{FF2B5EF4-FFF2-40B4-BE49-F238E27FC236}">
                <a16:creationId xmlns:a16="http://schemas.microsoft.com/office/drawing/2014/main" id="{92DF133A-0FFE-6F8B-C980-E30BA7807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454275"/>
            <a:ext cx="1447800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F0000"/>
              </a:buClr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0000"/>
              </a:buClr>
              <a:buSzPct val="105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FF0000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F0000"/>
              </a:buClr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>
                <a:solidFill>
                  <a:srgbClr val="FF0000"/>
                </a:solidFill>
              </a:rPr>
              <a:t>Look at the middle 1/3 of each profile—which one provides beneficial information for making close decisions?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55783-8FD8-A923-848B-1240245C6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Writing to a Profile Cont.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993981BE-2AC5-BA29-945E-5E11356A58C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/>
              <a:t>Boards spend most of their time trying to select amongst the middle 1/3</a:t>
            </a:r>
          </a:p>
          <a:p>
            <a:r>
              <a:rPr lang="en-US" altLang="en-US" sz="2800"/>
              <a:t>When quality spread is non-existent, then everyone looks the same</a:t>
            </a:r>
          </a:p>
          <a:p>
            <a:r>
              <a:rPr lang="en-US" altLang="en-US" sz="2800"/>
              <a:t>Boards don’t see an RS’ entire profile, they only see single reports</a:t>
            </a:r>
          </a:p>
          <a:p>
            <a:r>
              <a:rPr lang="en-US" altLang="en-US" sz="2800"/>
              <a:t>Amplify the previous profile with bigger profiles, and integrate thousands of profiles—now picture yourself on the board and trying to use that data to break Marines out!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0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diamond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0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diamond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0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diamond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0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diamond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BFF51BF9A5844BAF1706776577AF9C" ma:contentTypeVersion="16" ma:contentTypeDescription="Create a new document." ma:contentTypeScope="" ma:versionID="0e2a85e5e2a519bd357201ae01f2440e">
  <xsd:schema xmlns:xsd="http://www.w3.org/2001/XMLSchema" xmlns:xs="http://www.w3.org/2001/XMLSchema" xmlns:p="http://schemas.microsoft.com/office/2006/metadata/properties" xmlns:ns1="http://schemas.microsoft.com/sharepoint/v3" xmlns:ns2="1de237a4-806c-43b4-934c-0b4915d6b10b" xmlns:ns3="a5b1e761-728c-41c7-922f-af95005c6c26" targetNamespace="http://schemas.microsoft.com/office/2006/metadata/properties" ma:root="true" ma:fieldsID="6a429631d0c02e14b133bbaf4b792d58" ns1:_="" ns2:_="" ns3:_="">
    <xsd:import namespace="http://schemas.microsoft.com/sharepoint/v3"/>
    <xsd:import namespace="1de237a4-806c-43b4-934c-0b4915d6b10b"/>
    <xsd:import namespace="a5b1e761-728c-41c7-922f-af95005c6c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2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3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e237a4-806c-43b4-934c-0b4915d6b1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c7be36e-9551-4638-a550-39ad8744497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b1e761-728c-41c7-922f-af95005c6c26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9d3fa801-ce0c-42cc-8962-4ebb1e37f270}" ma:internalName="TaxCatchAll" ma:showField="CatchAllData" ma:web="a5b1e761-728c-41c7-922f-af95005c6c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a5b1e761-728c-41c7-922f-af95005c6c26" xsi:nil="true"/>
    <_ip_UnifiedCompliancePolicyProperties xmlns="http://schemas.microsoft.com/sharepoint/v3" xsi:nil="true"/>
    <lcf76f155ced4ddcb4097134ff3c332f xmlns="1de237a4-806c-43b4-934c-0b4915d6b10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A50C2C4-0F2A-4F0C-AA95-9C8ABA2F6B93}"/>
</file>

<file path=customXml/itemProps2.xml><?xml version="1.0" encoding="utf-8"?>
<ds:datastoreItem xmlns:ds="http://schemas.openxmlformats.org/officeDocument/2006/customXml" ds:itemID="{7646CA37-4C94-4CCD-B0D4-D4C944E38593}"/>
</file>

<file path=customXml/itemProps3.xml><?xml version="1.0" encoding="utf-8"?>
<ds:datastoreItem xmlns:ds="http://schemas.openxmlformats.org/officeDocument/2006/customXml" ds:itemID="{CB640C02-CC7F-4A4D-9F76-B4EA0448806D}"/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Designs\USMC Master Two.pot</Template>
  <TotalTime>20342</TotalTime>
  <Words>2493</Words>
  <Application>Microsoft Office PowerPoint</Application>
  <PresentationFormat>Letter Paper (8.5x11 in)</PresentationFormat>
  <Paragraphs>496</Paragraphs>
  <Slides>34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Default Design</vt:lpstr>
      <vt:lpstr>2_Default Design</vt:lpstr>
      <vt:lpstr>      Performance Evaluation System        </vt:lpstr>
      <vt:lpstr>Agenda</vt:lpstr>
      <vt:lpstr>Reporting Official Profile Trends</vt:lpstr>
      <vt:lpstr>RS Trends</vt:lpstr>
      <vt:lpstr>Writing to a Profile</vt:lpstr>
      <vt:lpstr>Writing to a Profile Cont.</vt:lpstr>
      <vt:lpstr>Writing to a Profile Cont.</vt:lpstr>
      <vt:lpstr>Writing to a Profile Cont.</vt:lpstr>
      <vt:lpstr>Writing to a Profile Cont.</vt:lpstr>
      <vt:lpstr>Writing to a Profile Cont.</vt:lpstr>
      <vt:lpstr>Writing to Specific RV’s</vt:lpstr>
      <vt:lpstr>Writing to Specific RV’s Cont.</vt:lpstr>
      <vt:lpstr>Giving Everyone the Same Value</vt:lpstr>
      <vt:lpstr>Giving Everyone the Same Value Cont.</vt:lpstr>
      <vt:lpstr>RO Trend</vt:lpstr>
      <vt:lpstr>Boardroom Feedback</vt:lpstr>
      <vt:lpstr>What Board Members Say</vt:lpstr>
      <vt:lpstr>Comments Do Not Match RV Breakout </vt:lpstr>
      <vt:lpstr>RV Is Not Breaking Marines Out Of The Pack  </vt:lpstr>
      <vt:lpstr>RS’ Are Not Writing To The Board </vt:lpstr>
      <vt:lpstr>Profile and MBS Integration </vt:lpstr>
      <vt:lpstr>Master Brief Sheet:  A Boardroom Tool</vt:lpstr>
      <vt:lpstr>Teaching Junior Officers </vt:lpstr>
      <vt:lpstr>Education</vt:lpstr>
      <vt:lpstr>Education Opportunities</vt:lpstr>
      <vt:lpstr>Education Cont. </vt:lpstr>
      <vt:lpstr>Third Officer Sighter Responsibilities </vt:lpstr>
      <vt:lpstr>RS Responsibilities</vt:lpstr>
      <vt:lpstr>RO Responsibilities</vt:lpstr>
      <vt:lpstr>Third Officer Sighter Responsibilities</vt:lpstr>
      <vt:lpstr>Factual Basis</vt:lpstr>
      <vt:lpstr>Adverse FITREP Assistance</vt:lpstr>
      <vt:lpstr>Points Of Contact</vt:lpstr>
      <vt:lpstr>PowerPoint Presentation</vt:lpstr>
    </vt:vector>
  </TitlesOfParts>
  <Company>HQMC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Marine Corps Readiness Briefing</dc:title>
  <dc:creator>mhready</dc:creator>
  <cp:lastModifiedBy>Pennington Capt Benjamin L</cp:lastModifiedBy>
  <cp:revision>905</cp:revision>
  <cp:lastPrinted>2000-01-27T16:05:00Z</cp:lastPrinted>
  <dcterms:created xsi:type="dcterms:W3CDTF">1998-10-27T12:29:42Z</dcterms:created>
  <dcterms:modified xsi:type="dcterms:W3CDTF">2024-01-30T19:25:26Z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0x01010025BFF51BF9A5844BAF1706776577AF9C</vt:lpwstr>
  </property>
</Properties>
</file>